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Marcellus"/>
      <p:regular r:id="rId60"/>
    </p:embeddedFont>
    <p:embeddedFont>
      <p:font typeface="Mulish"/>
      <p:regular r:id="rId61"/>
      <p:bold r:id="rId62"/>
      <p:italic r:id="rId63"/>
      <p:boldItalic r:id="rId64"/>
    </p:embeddedFont>
    <p:embeddedFont>
      <p:font typeface="Bebas Neue"/>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E23E3B-1CFF-4A43-8362-7E8CF86D6E1A}">
  <a:tblStyle styleId="{DEE23E3B-1CFF-4A43-8362-7E8CF86D6E1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735571D-5986-4697-A554-321C4063479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ulish-bold.fntdata"/><Relationship Id="rId61" Type="http://schemas.openxmlformats.org/officeDocument/2006/relationships/font" Target="fonts/Mulish-regular.fntdata"/><Relationship Id="rId20" Type="http://schemas.openxmlformats.org/officeDocument/2006/relationships/slide" Target="slides/slide15.xml"/><Relationship Id="rId64" Type="http://schemas.openxmlformats.org/officeDocument/2006/relationships/font" Target="fonts/Mulish-boldItalic.fntdata"/><Relationship Id="rId63" Type="http://schemas.openxmlformats.org/officeDocument/2006/relationships/font" Target="fonts/Mulish-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BebasNeue-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arcellu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0f3aa73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0f3aa73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40fea2ee7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40fea2ee7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40f3aa733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40f3aa733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40f3aa73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340f3aa73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40f3aa733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40f3aa733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40f3aa7332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40f3aa7332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40f3aa7332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40f3aa7332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40fea2ee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40fea2ee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40fea2ee7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40fea2ee7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40fea2ee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40fea2ee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40fea2ee7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40fea2ee7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4101d980c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4101d980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4101d980c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4101d980c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4101d980c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4101d980c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4101d980c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4101d980c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4101d980cb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4101d980cb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4101d980cb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4101d980cb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4101d980cb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4101d980cb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4d92d8bb03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4d92d8bb03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4d97545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4d97545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4db126b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4db126b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d92d8bb0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4d92d8bb0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4da1f79c63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4da1f79c63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da1f79c63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da1f79c6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4da1f79c63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4da1f79c63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da1f79c6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da1f79c6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4d92d8bb03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4d92d8bb03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4d92d8bb03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4d92d8bb03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4dbad7d3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4dbad7d3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4d9754542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4d9754542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4daa58b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4daa58b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4daa58b7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4daa58b7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4d9754542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4d9754542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4daa58b7c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4daa58b7c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4daa58b7c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4daa58b7c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4daa58b7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4daa58b7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4db126b2a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4db126b2a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4db126b2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4db126b2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4d9754542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4d9754542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4db126b2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4db126b2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66450" y="901900"/>
            <a:ext cx="6616800" cy="150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966450" y="2695975"/>
            <a:ext cx="2798700" cy="61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rot="-4557575">
            <a:off x="8386430" y="952568"/>
            <a:ext cx="290849" cy="238760"/>
            <a:chOff x="8209488" y="3016721"/>
            <a:chExt cx="290857" cy="238766"/>
          </a:xfrm>
        </p:grpSpPr>
        <p:sp>
          <p:nvSpPr>
            <p:cNvPr id="12" name="Google Shape;12;p2"/>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rot="8342089">
            <a:off x="252038" y="438381"/>
            <a:ext cx="523936" cy="327115"/>
            <a:chOff x="5041635" y="3575776"/>
            <a:chExt cx="335278" cy="209309"/>
          </a:xfrm>
        </p:grpSpPr>
        <p:sp>
          <p:nvSpPr>
            <p:cNvPr id="15" name="Google Shape;15;p2"/>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2"/>
          <p:cNvGrpSpPr/>
          <p:nvPr/>
        </p:nvGrpSpPr>
        <p:grpSpPr>
          <a:xfrm rot="9764795">
            <a:off x="8028623" y="438426"/>
            <a:ext cx="523946" cy="327118"/>
            <a:chOff x="5041635" y="3575776"/>
            <a:chExt cx="335278" cy="209309"/>
          </a:xfrm>
        </p:grpSpPr>
        <p:sp>
          <p:nvSpPr>
            <p:cNvPr id="18" name="Google Shape;18;p2"/>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p:nvPr/>
        </p:nvSpPr>
        <p:spPr>
          <a:xfrm>
            <a:off x="7456763" y="3440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a:off x="2050050" y="49227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
          <p:cNvGrpSpPr/>
          <p:nvPr/>
        </p:nvGrpSpPr>
        <p:grpSpPr>
          <a:xfrm rot="6379958">
            <a:off x="166588" y="1113799"/>
            <a:ext cx="290843" cy="238755"/>
            <a:chOff x="8209488" y="3016721"/>
            <a:chExt cx="290857" cy="238766"/>
          </a:xfrm>
        </p:grpSpPr>
        <p:sp>
          <p:nvSpPr>
            <p:cNvPr id="23" name="Google Shape;23;p2"/>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 name="Shape 165"/>
        <p:cNvGrpSpPr/>
        <p:nvPr/>
      </p:nvGrpSpPr>
      <p:grpSpPr>
        <a:xfrm>
          <a:off x="0" y="0"/>
          <a:ext cx="0" cy="0"/>
          <a:chOff x="0" y="0"/>
          <a:chExt cx="0" cy="0"/>
        </a:xfrm>
      </p:grpSpPr>
      <p:sp>
        <p:nvSpPr>
          <p:cNvPr id="166" name="Google Shape;166;p11"/>
          <p:cNvSpPr txBox="1"/>
          <p:nvPr>
            <p:ph hasCustomPrompt="1" type="title"/>
          </p:nvPr>
        </p:nvSpPr>
        <p:spPr>
          <a:xfrm>
            <a:off x="1018025" y="795625"/>
            <a:ext cx="3727800" cy="1188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67" name="Google Shape;167;p11"/>
          <p:cNvSpPr txBox="1"/>
          <p:nvPr>
            <p:ph idx="1" type="subTitle"/>
          </p:nvPr>
        </p:nvSpPr>
        <p:spPr>
          <a:xfrm>
            <a:off x="1018025" y="2182025"/>
            <a:ext cx="3209700" cy="71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68" name="Google Shape;168;p11"/>
          <p:cNvGrpSpPr/>
          <p:nvPr/>
        </p:nvGrpSpPr>
        <p:grpSpPr>
          <a:xfrm rot="8342089">
            <a:off x="252038" y="438381"/>
            <a:ext cx="523936" cy="327115"/>
            <a:chOff x="5041635" y="3575776"/>
            <a:chExt cx="335278" cy="209309"/>
          </a:xfrm>
        </p:grpSpPr>
        <p:sp>
          <p:nvSpPr>
            <p:cNvPr id="169" name="Google Shape;169;p11"/>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1"/>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11"/>
          <p:cNvGrpSpPr/>
          <p:nvPr/>
        </p:nvGrpSpPr>
        <p:grpSpPr>
          <a:xfrm rot="6379958">
            <a:off x="166588" y="1113799"/>
            <a:ext cx="290843" cy="238755"/>
            <a:chOff x="8209488" y="3016721"/>
            <a:chExt cx="290857" cy="238766"/>
          </a:xfrm>
        </p:grpSpPr>
        <p:sp>
          <p:nvSpPr>
            <p:cNvPr id="172" name="Google Shape;172;p11"/>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1"/>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11"/>
          <p:cNvGrpSpPr/>
          <p:nvPr/>
        </p:nvGrpSpPr>
        <p:grpSpPr>
          <a:xfrm rot="9764795">
            <a:off x="8028623" y="438426"/>
            <a:ext cx="523946" cy="327118"/>
            <a:chOff x="5041635" y="3575776"/>
            <a:chExt cx="335278" cy="209309"/>
          </a:xfrm>
        </p:grpSpPr>
        <p:sp>
          <p:nvSpPr>
            <p:cNvPr id="175" name="Google Shape;175;p11"/>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1"/>
          <p:cNvSpPr/>
          <p:nvPr/>
        </p:nvSpPr>
        <p:spPr>
          <a:xfrm>
            <a:off x="7456763" y="3440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11"/>
          <p:cNvGrpSpPr/>
          <p:nvPr/>
        </p:nvGrpSpPr>
        <p:grpSpPr>
          <a:xfrm rot="-4557575">
            <a:off x="8386430" y="952568"/>
            <a:ext cx="290849" cy="238760"/>
            <a:chOff x="8209488" y="3016721"/>
            <a:chExt cx="290857" cy="238766"/>
          </a:xfrm>
        </p:grpSpPr>
        <p:sp>
          <p:nvSpPr>
            <p:cNvPr id="179" name="Google Shape;179;p11"/>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1"/>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1" name="Shape 1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2" name="Shape 182"/>
        <p:cNvGrpSpPr/>
        <p:nvPr/>
      </p:nvGrpSpPr>
      <p:grpSpPr>
        <a:xfrm>
          <a:off x="0" y="0"/>
          <a:ext cx="0" cy="0"/>
          <a:chOff x="0" y="0"/>
          <a:chExt cx="0" cy="0"/>
        </a:xfrm>
      </p:grpSpPr>
      <p:sp>
        <p:nvSpPr>
          <p:cNvPr id="183" name="Google Shape;183;p13"/>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4" name="Google Shape;184;p13"/>
          <p:cNvSpPr txBox="1"/>
          <p:nvPr>
            <p:ph idx="2" type="title"/>
          </p:nvPr>
        </p:nvSpPr>
        <p:spPr>
          <a:xfrm>
            <a:off x="720000" y="1280874"/>
            <a:ext cx="734700" cy="52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5" name="Google Shape;185;p13"/>
          <p:cNvSpPr txBox="1"/>
          <p:nvPr>
            <p:ph idx="3" type="title"/>
          </p:nvPr>
        </p:nvSpPr>
        <p:spPr>
          <a:xfrm>
            <a:off x="720000" y="3572253"/>
            <a:ext cx="734700" cy="52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6" name="Google Shape;186;p13"/>
          <p:cNvSpPr txBox="1"/>
          <p:nvPr>
            <p:ph idx="4" type="title"/>
          </p:nvPr>
        </p:nvSpPr>
        <p:spPr>
          <a:xfrm>
            <a:off x="3134775" y="1280874"/>
            <a:ext cx="734700" cy="52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7" name="Google Shape;187;p13"/>
          <p:cNvSpPr txBox="1"/>
          <p:nvPr>
            <p:ph idx="5" type="title"/>
          </p:nvPr>
        </p:nvSpPr>
        <p:spPr>
          <a:xfrm>
            <a:off x="3134775" y="3569528"/>
            <a:ext cx="734700" cy="52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8" name="Google Shape;188;p13"/>
          <p:cNvSpPr txBox="1"/>
          <p:nvPr>
            <p:ph idx="6" type="title"/>
          </p:nvPr>
        </p:nvSpPr>
        <p:spPr>
          <a:xfrm>
            <a:off x="720000" y="2426561"/>
            <a:ext cx="734700" cy="52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9" name="Google Shape;189;p13"/>
          <p:cNvSpPr txBox="1"/>
          <p:nvPr>
            <p:ph idx="7" type="title"/>
          </p:nvPr>
        </p:nvSpPr>
        <p:spPr>
          <a:xfrm>
            <a:off x="3134775" y="2426539"/>
            <a:ext cx="734700" cy="52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0" name="Google Shape;190;p13"/>
          <p:cNvSpPr txBox="1"/>
          <p:nvPr>
            <p:ph idx="1" type="subTitle"/>
          </p:nvPr>
        </p:nvSpPr>
        <p:spPr>
          <a:xfrm>
            <a:off x="720000" y="1828975"/>
            <a:ext cx="2305500" cy="4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13"/>
          <p:cNvSpPr txBox="1"/>
          <p:nvPr>
            <p:ph idx="8" type="subTitle"/>
          </p:nvPr>
        </p:nvSpPr>
        <p:spPr>
          <a:xfrm>
            <a:off x="3134775" y="1828975"/>
            <a:ext cx="2305500" cy="4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2" name="Google Shape;192;p13"/>
          <p:cNvSpPr txBox="1"/>
          <p:nvPr>
            <p:ph idx="9" type="subTitle"/>
          </p:nvPr>
        </p:nvSpPr>
        <p:spPr>
          <a:xfrm>
            <a:off x="720000" y="2974663"/>
            <a:ext cx="2305500" cy="4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 name="Google Shape;193;p13"/>
          <p:cNvSpPr txBox="1"/>
          <p:nvPr>
            <p:ph idx="13" type="subTitle"/>
          </p:nvPr>
        </p:nvSpPr>
        <p:spPr>
          <a:xfrm>
            <a:off x="720000" y="4120401"/>
            <a:ext cx="2305500" cy="4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4" name="Google Shape;194;p13"/>
          <p:cNvSpPr txBox="1"/>
          <p:nvPr>
            <p:ph idx="14" type="subTitle"/>
          </p:nvPr>
        </p:nvSpPr>
        <p:spPr>
          <a:xfrm>
            <a:off x="3134775" y="4117676"/>
            <a:ext cx="2305500" cy="4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13"/>
          <p:cNvSpPr txBox="1"/>
          <p:nvPr>
            <p:ph idx="15" type="subTitle"/>
          </p:nvPr>
        </p:nvSpPr>
        <p:spPr>
          <a:xfrm>
            <a:off x="3134775" y="2974688"/>
            <a:ext cx="2305500" cy="48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6" name="Google Shape;196;p13"/>
          <p:cNvGrpSpPr/>
          <p:nvPr/>
        </p:nvGrpSpPr>
        <p:grpSpPr>
          <a:xfrm flipH="1" rot="-8100000">
            <a:off x="140931" y="4257554"/>
            <a:ext cx="335275" cy="209307"/>
            <a:chOff x="5041635" y="3575776"/>
            <a:chExt cx="335278" cy="209309"/>
          </a:xfrm>
        </p:grpSpPr>
        <p:sp>
          <p:nvSpPr>
            <p:cNvPr id="197" name="Google Shape;197;p1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p13"/>
          <p:cNvSpPr/>
          <p:nvPr/>
        </p:nvSpPr>
        <p:spPr>
          <a:xfrm flipH="1">
            <a:off x="8370425" y="2788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0" name="Shape 200"/>
        <p:cNvGrpSpPr/>
        <p:nvPr/>
      </p:nvGrpSpPr>
      <p:grpSpPr>
        <a:xfrm>
          <a:off x="0" y="0"/>
          <a:ext cx="0" cy="0"/>
          <a:chOff x="0" y="0"/>
          <a:chExt cx="0" cy="0"/>
        </a:xfrm>
      </p:grpSpPr>
      <p:sp>
        <p:nvSpPr>
          <p:cNvPr id="201" name="Google Shape;201;p14"/>
          <p:cNvSpPr txBox="1"/>
          <p:nvPr>
            <p:ph type="title"/>
          </p:nvPr>
        </p:nvSpPr>
        <p:spPr>
          <a:xfrm>
            <a:off x="2041075" y="537275"/>
            <a:ext cx="2707800" cy="48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02" name="Google Shape;202;p14"/>
          <p:cNvGrpSpPr/>
          <p:nvPr/>
        </p:nvGrpSpPr>
        <p:grpSpPr>
          <a:xfrm rot="9764795">
            <a:off x="8535560" y="4594739"/>
            <a:ext cx="523946" cy="327118"/>
            <a:chOff x="5041635" y="3575776"/>
            <a:chExt cx="335278" cy="209309"/>
          </a:xfrm>
        </p:grpSpPr>
        <p:sp>
          <p:nvSpPr>
            <p:cNvPr id="203" name="Google Shape;203;p14"/>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4"/>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4"/>
          <p:cNvSpPr/>
          <p:nvPr/>
        </p:nvSpPr>
        <p:spPr>
          <a:xfrm>
            <a:off x="8163175" y="47235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 name="Google Shape;206;p14"/>
          <p:cNvGrpSpPr/>
          <p:nvPr/>
        </p:nvGrpSpPr>
        <p:grpSpPr>
          <a:xfrm rot="-4557575">
            <a:off x="8757405" y="4012780"/>
            <a:ext cx="290849" cy="238760"/>
            <a:chOff x="8209488" y="3016721"/>
            <a:chExt cx="290857" cy="238766"/>
          </a:xfrm>
        </p:grpSpPr>
        <p:sp>
          <p:nvSpPr>
            <p:cNvPr id="207" name="Google Shape;207;p14"/>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4"/>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14"/>
          <p:cNvSpPr/>
          <p:nvPr/>
        </p:nvSpPr>
        <p:spPr>
          <a:xfrm flipH="1" rot="6629057">
            <a:off x="-1618124" y="-19375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4"/>
          <p:cNvSpPr/>
          <p:nvPr/>
        </p:nvSpPr>
        <p:spPr>
          <a:xfrm rot="2381042">
            <a:off x="868618" y="153597"/>
            <a:ext cx="217278"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14"/>
          <p:cNvGrpSpPr/>
          <p:nvPr/>
        </p:nvGrpSpPr>
        <p:grpSpPr>
          <a:xfrm rot="-10190042">
            <a:off x="223176" y="489768"/>
            <a:ext cx="290857" cy="238766"/>
            <a:chOff x="8209488" y="3016721"/>
            <a:chExt cx="290857" cy="238766"/>
          </a:xfrm>
        </p:grpSpPr>
        <p:sp>
          <p:nvSpPr>
            <p:cNvPr id="212" name="Google Shape;212;p14"/>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4"/>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14" name="Shape 214"/>
        <p:cNvGrpSpPr/>
        <p:nvPr/>
      </p:nvGrpSpPr>
      <p:grpSpPr>
        <a:xfrm>
          <a:off x="0" y="0"/>
          <a:ext cx="0" cy="0"/>
          <a:chOff x="0" y="0"/>
          <a:chExt cx="0" cy="0"/>
        </a:xfrm>
      </p:grpSpPr>
      <p:sp>
        <p:nvSpPr>
          <p:cNvPr id="215" name="Google Shape;215;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6" name="Google Shape;216;p15"/>
          <p:cNvSpPr/>
          <p:nvPr/>
        </p:nvSpPr>
        <p:spPr>
          <a:xfrm flipH="1">
            <a:off x="7879186" y="4588047"/>
            <a:ext cx="1519577" cy="714254"/>
          </a:xfrm>
          <a:custGeom>
            <a:rect b="b" l="l" r="r" t="t"/>
            <a:pathLst>
              <a:path extrusionOk="0" h="22067" w="46944">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flipH="1" rot="-3636711">
            <a:off x="8609184" y="3533247"/>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15"/>
          <p:cNvGrpSpPr/>
          <p:nvPr/>
        </p:nvGrpSpPr>
        <p:grpSpPr>
          <a:xfrm flipH="1" rot="4557575">
            <a:off x="8285357" y="4705943"/>
            <a:ext cx="290849" cy="238760"/>
            <a:chOff x="8209488" y="3016721"/>
            <a:chExt cx="290857" cy="238766"/>
          </a:xfrm>
        </p:grpSpPr>
        <p:sp>
          <p:nvSpPr>
            <p:cNvPr id="219" name="Google Shape;219;p15"/>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15"/>
          <p:cNvGrpSpPr/>
          <p:nvPr/>
        </p:nvGrpSpPr>
        <p:grpSpPr>
          <a:xfrm flipH="1" rot="-9764795">
            <a:off x="8777742" y="4190601"/>
            <a:ext cx="523946" cy="327118"/>
            <a:chOff x="5041635" y="3575776"/>
            <a:chExt cx="335278" cy="209309"/>
          </a:xfrm>
        </p:grpSpPr>
        <p:sp>
          <p:nvSpPr>
            <p:cNvPr id="222" name="Google Shape;222;p1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 name="Google Shape;224;p15"/>
          <p:cNvSpPr/>
          <p:nvPr/>
        </p:nvSpPr>
        <p:spPr>
          <a:xfrm rot="10800000">
            <a:off x="7299051" y="-2054886"/>
            <a:ext cx="2854641" cy="2865942"/>
          </a:xfrm>
          <a:custGeom>
            <a:rect b="b" l="l" r="r" t="t"/>
            <a:pathLst>
              <a:path extrusionOk="0" h="53509" w="53298">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 name="Google Shape;225;p15"/>
          <p:cNvGrpSpPr/>
          <p:nvPr/>
        </p:nvGrpSpPr>
        <p:grpSpPr>
          <a:xfrm rot="-2457911">
            <a:off x="8455856" y="549335"/>
            <a:ext cx="523936" cy="327115"/>
            <a:chOff x="5041635" y="3575776"/>
            <a:chExt cx="335278" cy="209309"/>
          </a:xfrm>
        </p:grpSpPr>
        <p:sp>
          <p:nvSpPr>
            <p:cNvPr id="226" name="Google Shape;226;p1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15"/>
          <p:cNvSpPr/>
          <p:nvPr/>
        </p:nvSpPr>
        <p:spPr>
          <a:xfrm rot="-7163289">
            <a:off x="8609178" y="1358610"/>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15"/>
          <p:cNvGrpSpPr/>
          <p:nvPr/>
        </p:nvGrpSpPr>
        <p:grpSpPr>
          <a:xfrm flipH="1" rot="-9764795">
            <a:off x="1529792" y="4904851"/>
            <a:ext cx="523946" cy="327118"/>
            <a:chOff x="5041635" y="3575776"/>
            <a:chExt cx="335278" cy="209309"/>
          </a:xfrm>
        </p:grpSpPr>
        <p:sp>
          <p:nvSpPr>
            <p:cNvPr id="230" name="Google Shape;230;p1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15"/>
          <p:cNvSpPr/>
          <p:nvPr/>
        </p:nvSpPr>
        <p:spPr>
          <a:xfrm>
            <a:off x="164005" y="39777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233" name="Shape 233"/>
        <p:cNvGrpSpPr/>
        <p:nvPr/>
      </p:nvGrpSpPr>
      <p:grpSpPr>
        <a:xfrm>
          <a:off x="0" y="0"/>
          <a:ext cx="0" cy="0"/>
          <a:chOff x="0" y="0"/>
          <a:chExt cx="0" cy="0"/>
        </a:xfrm>
      </p:grpSpPr>
      <p:sp>
        <p:nvSpPr>
          <p:cNvPr id="234" name="Google Shape;234;p16"/>
          <p:cNvSpPr/>
          <p:nvPr/>
        </p:nvSpPr>
        <p:spPr>
          <a:xfrm flipH="1" rot="322301">
            <a:off x="-2310860" y="3412299"/>
            <a:ext cx="3973304" cy="3465774"/>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txBox="1"/>
          <p:nvPr>
            <p:ph type="title"/>
          </p:nvPr>
        </p:nvSpPr>
        <p:spPr>
          <a:xfrm>
            <a:off x="713225" y="3165150"/>
            <a:ext cx="4598400" cy="6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6" name="Google Shape;236;p16"/>
          <p:cNvSpPr txBox="1"/>
          <p:nvPr>
            <p:ph idx="1" type="subTitle"/>
          </p:nvPr>
        </p:nvSpPr>
        <p:spPr>
          <a:xfrm>
            <a:off x="713225" y="3975200"/>
            <a:ext cx="4598400" cy="62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37" name="Google Shape;237;p16"/>
          <p:cNvGrpSpPr/>
          <p:nvPr/>
        </p:nvGrpSpPr>
        <p:grpSpPr>
          <a:xfrm rot="-4557575">
            <a:off x="263117" y="4314580"/>
            <a:ext cx="290849" cy="238760"/>
            <a:chOff x="8209488" y="3016721"/>
            <a:chExt cx="290857" cy="238766"/>
          </a:xfrm>
        </p:grpSpPr>
        <p:sp>
          <p:nvSpPr>
            <p:cNvPr id="238" name="Google Shape;238;p16"/>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16"/>
          <p:cNvGrpSpPr/>
          <p:nvPr/>
        </p:nvGrpSpPr>
        <p:grpSpPr>
          <a:xfrm rot="-1007915">
            <a:off x="1298397" y="4777894"/>
            <a:ext cx="290849" cy="238759"/>
            <a:chOff x="8209488" y="3016721"/>
            <a:chExt cx="290857" cy="238766"/>
          </a:xfrm>
        </p:grpSpPr>
        <p:sp>
          <p:nvSpPr>
            <p:cNvPr id="241" name="Google Shape;241;p16"/>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6"/>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16"/>
          <p:cNvSpPr/>
          <p:nvPr/>
        </p:nvSpPr>
        <p:spPr>
          <a:xfrm>
            <a:off x="895513" y="483687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244" name="Shape 244"/>
        <p:cNvGrpSpPr/>
        <p:nvPr/>
      </p:nvGrpSpPr>
      <p:grpSpPr>
        <a:xfrm>
          <a:off x="0" y="0"/>
          <a:ext cx="0" cy="0"/>
          <a:chOff x="0" y="0"/>
          <a:chExt cx="0" cy="0"/>
        </a:xfrm>
      </p:grpSpPr>
      <p:sp>
        <p:nvSpPr>
          <p:cNvPr id="245" name="Google Shape;245;p17"/>
          <p:cNvSpPr txBox="1"/>
          <p:nvPr>
            <p:ph type="title"/>
          </p:nvPr>
        </p:nvSpPr>
        <p:spPr>
          <a:xfrm>
            <a:off x="5298150" y="539500"/>
            <a:ext cx="3118500" cy="65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6" name="Google Shape;246;p17"/>
          <p:cNvSpPr txBox="1"/>
          <p:nvPr>
            <p:ph idx="1" type="subTitle"/>
          </p:nvPr>
        </p:nvSpPr>
        <p:spPr>
          <a:xfrm>
            <a:off x="5298150" y="1418350"/>
            <a:ext cx="2608800" cy="8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47" name="Google Shape;247;p17"/>
          <p:cNvGrpSpPr/>
          <p:nvPr/>
        </p:nvGrpSpPr>
        <p:grpSpPr>
          <a:xfrm rot="764630">
            <a:off x="8447023" y="420113"/>
            <a:ext cx="290867" cy="238774"/>
            <a:chOff x="8209488" y="3016721"/>
            <a:chExt cx="290857" cy="238766"/>
          </a:xfrm>
        </p:grpSpPr>
        <p:sp>
          <p:nvSpPr>
            <p:cNvPr id="248" name="Google Shape;248;p17"/>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17"/>
          <p:cNvSpPr/>
          <p:nvPr/>
        </p:nvSpPr>
        <p:spPr>
          <a:xfrm flipH="1">
            <a:off x="8720408" y="792219"/>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flipH="1" rot="-2028326">
            <a:off x="8069237" y="4635106"/>
            <a:ext cx="1519591" cy="714269"/>
          </a:xfrm>
          <a:custGeom>
            <a:rect b="b" l="l" r="r" t="t"/>
            <a:pathLst>
              <a:path extrusionOk="0" h="22067" w="46944">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flipH="1" rot="-3636711">
            <a:off x="8720384" y="3647547"/>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 name="Google Shape;253;p17"/>
          <p:cNvGrpSpPr/>
          <p:nvPr/>
        </p:nvGrpSpPr>
        <p:grpSpPr>
          <a:xfrm flipH="1" rot="-2056206">
            <a:off x="8325797" y="4753092"/>
            <a:ext cx="290860" cy="238768"/>
            <a:chOff x="8209488" y="3016721"/>
            <a:chExt cx="290857" cy="238766"/>
          </a:xfrm>
        </p:grpSpPr>
        <p:sp>
          <p:nvSpPr>
            <p:cNvPr id="254" name="Google Shape;254;p17"/>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17"/>
          <p:cNvGrpSpPr/>
          <p:nvPr/>
        </p:nvGrpSpPr>
        <p:grpSpPr>
          <a:xfrm flipH="1" rot="-7438244">
            <a:off x="8567065" y="4319566"/>
            <a:ext cx="523946" cy="327121"/>
            <a:chOff x="5041635" y="3575776"/>
            <a:chExt cx="335278" cy="209309"/>
          </a:xfrm>
        </p:grpSpPr>
        <p:sp>
          <p:nvSpPr>
            <p:cNvPr id="257" name="Google Shape;257;p1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17"/>
          <p:cNvGrpSpPr/>
          <p:nvPr/>
        </p:nvGrpSpPr>
        <p:grpSpPr>
          <a:xfrm flipH="1" rot="-9764795">
            <a:off x="80335" y="180939"/>
            <a:ext cx="523946" cy="327118"/>
            <a:chOff x="5041635" y="3575776"/>
            <a:chExt cx="335278" cy="209309"/>
          </a:xfrm>
        </p:grpSpPr>
        <p:sp>
          <p:nvSpPr>
            <p:cNvPr id="260" name="Google Shape;260;p1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17"/>
          <p:cNvSpPr/>
          <p:nvPr/>
        </p:nvSpPr>
        <p:spPr>
          <a:xfrm flipH="1">
            <a:off x="1113333" y="17859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263" name="Shape 263"/>
        <p:cNvGrpSpPr/>
        <p:nvPr/>
      </p:nvGrpSpPr>
      <p:grpSpPr>
        <a:xfrm>
          <a:off x="0" y="0"/>
          <a:ext cx="0" cy="0"/>
          <a:chOff x="0" y="0"/>
          <a:chExt cx="0" cy="0"/>
        </a:xfrm>
      </p:grpSpPr>
      <p:sp>
        <p:nvSpPr>
          <p:cNvPr id="264" name="Google Shape;264;p18"/>
          <p:cNvSpPr txBox="1"/>
          <p:nvPr>
            <p:ph type="title"/>
          </p:nvPr>
        </p:nvSpPr>
        <p:spPr>
          <a:xfrm>
            <a:off x="713250" y="445025"/>
            <a:ext cx="4635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5" name="Google Shape;265;p18"/>
          <p:cNvSpPr txBox="1"/>
          <p:nvPr>
            <p:ph idx="1" type="body"/>
          </p:nvPr>
        </p:nvSpPr>
        <p:spPr>
          <a:xfrm>
            <a:off x="713250" y="1257575"/>
            <a:ext cx="7717500" cy="2431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12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266" name="Google Shape;266;p18"/>
          <p:cNvSpPr/>
          <p:nvPr/>
        </p:nvSpPr>
        <p:spPr>
          <a:xfrm rot="4170943">
            <a:off x="-1402974" y="381782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18"/>
          <p:cNvGrpSpPr/>
          <p:nvPr/>
        </p:nvGrpSpPr>
        <p:grpSpPr>
          <a:xfrm flipH="1" rot="-609958">
            <a:off x="438326" y="4617677"/>
            <a:ext cx="290857" cy="238766"/>
            <a:chOff x="8209488" y="3016721"/>
            <a:chExt cx="290857" cy="238766"/>
          </a:xfrm>
        </p:grpSpPr>
        <p:sp>
          <p:nvSpPr>
            <p:cNvPr id="268" name="Google Shape;268;p18"/>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8"/>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18"/>
          <p:cNvGrpSpPr/>
          <p:nvPr/>
        </p:nvGrpSpPr>
        <p:grpSpPr>
          <a:xfrm rot="9764795">
            <a:off x="8543010" y="4735951"/>
            <a:ext cx="523946" cy="327118"/>
            <a:chOff x="5041635" y="3575776"/>
            <a:chExt cx="335278" cy="209309"/>
          </a:xfrm>
        </p:grpSpPr>
        <p:sp>
          <p:nvSpPr>
            <p:cNvPr id="271" name="Google Shape;271;p18"/>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8"/>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 name="Google Shape;273;p18"/>
          <p:cNvSpPr/>
          <p:nvPr/>
        </p:nvSpPr>
        <p:spPr>
          <a:xfrm>
            <a:off x="8038638" y="47898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8"/>
          <p:cNvSpPr/>
          <p:nvPr/>
        </p:nvSpPr>
        <p:spPr>
          <a:xfrm>
            <a:off x="1191363" y="47898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 name="Google Shape;275;p18"/>
          <p:cNvGrpSpPr/>
          <p:nvPr/>
        </p:nvGrpSpPr>
        <p:grpSpPr>
          <a:xfrm rot="-4557575">
            <a:off x="8706905" y="3819330"/>
            <a:ext cx="290849" cy="238760"/>
            <a:chOff x="8209488" y="3016721"/>
            <a:chExt cx="290857" cy="238766"/>
          </a:xfrm>
        </p:grpSpPr>
        <p:sp>
          <p:nvSpPr>
            <p:cNvPr id="276" name="Google Shape;276;p18"/>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8"/>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_1">
    <p:spTree>
      <p:nvGrpSpPr>
        <p:cNvPr id="278" name="Shape 278"/>
        <p:cNvGrpSpPr/>
        <p:nvPr/>
      </p:nvGrpSpPr>
      <p:grpSpPr>
        <a:xfrm>
          <a:off x="0" y="0"/>
          <a:ext cx="0" cy="0"/>
          <a:chOff x="0" y="0"/>
          <a:chExt cx="0" cy="0"/>
        </a:xfrm>
      </p:grpSpPr>
      <p:sp>
        <p:nvSpPr>
          <p:cNvPr id="279" name="Google Shape;279;p19"/>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0" name="Google Shape;280;p19"/>
          <p:cNvSpPr txBox="1"/>
          <p:nvPr>
            <p:ph idx="1" type="body"/>
          </p:nvPr>
        </p:nvSpPr>
        <p:spPr>
          <a:xfrm>
            <a:off x="713250" y="1257575"/>
            <a:ext cx="2742600" cy="206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281" name="Google Shape;281;p19"/>
          <p:cNvSpPr/>
          <p:nvPr/>
        </p:nvSpPr>
        <p:spPr>
          <a:xfrm rot="-6629057">
            <a:off x="6518038" y="-20787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9"/>
          <p:cNvSpPr/>
          <p:nvPr/>
        </p:nvSpPr>
        <p:spPr>
          <a:xfrm>
            <a:off x="-370552" y="4542647"/>
            <a:ext cx="1519577" cy="714254"/>
          </a:xfrm>
          <a:custGeom>
            <a:rect b="b" l="l" r="r" t="t"/>
            <a:pathLst>
              <a:path extrusionOk="0" h="22067" w="46944">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p19"/>
          <p:cNvGrpSpPr/>
          <p:nvPr/>
        </p:nvGrpSpPr>
        <p:grpSpPr>
          <a:xfrm rot="-2859763">
            <a:off x="8508054" y="3874664"/>
            <a:ext cx="335282" cy="209311"/>
            <a:chOff x="5041635" y="3575776"/>
            <a:chExt cx="335278" cy="209309"/>
          </a:xfrm>
        </p:grpSpPr>
        <p:sp>
          <p:nvSpPr>
            <p:cNvPr id="284" name="Google Shape;284;p19"/>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9"/>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9"/>
          <p:cNvGrpSpPr/>
          <p:nvPr/>
        </p:nvGrpSpPr>
        <p:grpSpPr>
          <a:xfrm rot="9764795">
            <a:off x="8522160" y="375939"/>
            <a:ext cx="523946" cy="327118"/>
            <a:chOff x="5041635" y="3575776"/>
            <a:chExt cx="335278" cy="209309"/>
          </a:xfrm>
        </p:grpSpPr>
        <p:sp>
          <p:nvSpPr>
            <p:cNvPr id="287" name="Google Shape;287;p19"/>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9"/>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 name="Google Shape;289;p19"/>
          <p:cNvSpPr/>
          <p:nvPr/>
        </p:nvSpPr>
        <p:spPr>
          <a:xfrm>
            <a:off x="8865955" y="42269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 name="Google Shape;290;p19"/>
          <p:cNvGrpSpPr/>
          <p:nvPr/>
        </p:nvGrpSpPr>
        <p:grpSpPr>
          <a:xfrm rot="-4557575">
            <a:off x="438255" y="4698743"/>
            <a:ext cx="290849" cy="238760"/>
            <a:chOff x="8209488" y="3016721"/>
            <a:chExt cx="290857" cy="238766"/>
          </a:xfrm>
        </p:grpSpPr>
        <p:sp>
          <p:nvSpPr>
            <p:cNvPr id="291" name="Google Shape;291;p19"/>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19"/>
          <p:cNvGrpSpPr/>
          <p:nvPr/>
        </p:nvGrpSpPr>
        <p:grpSpPr>
          <a:xfrm rot="9764795">
            <a:off x="80448" y="4184601"/>
            <a:ext cx="523946" cy="327118"/>
            <a:chOff x="5041635" y="3575776"/>
            <a:chExt cx="335278" cy="209309"/>
          </a:xfrm>
        </p:grpSpPr>
        <p:sp>
          <p:nvSpPr>
            <p:cNvPr id="294" name="Google Shape;294;p19"/>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9"/>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19"/>
          <p:cNvSpPr/>
          <p:nvPr/>
        </p:nvSpPr>
        <p:spPr>
          <a:xfrm>
            <a:off x="7941055" y="225669"/>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9"/>
          <p:cNvSpPr/>
          <p:nvPr/>
        </p:nvSpPr>
        <p:spPr>
          <a:xfrm rot="3636711">
            <a:off x="280595" y="3364672"/>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_1_1">
    <p:spTree>
      <p:nvGrpSpPr>
        <p:cNvPr id="298" name="Shape 298"/>
        <p:cNvGrpSpPr/>
        <p:nvPr/>
      </p:nvGrpSpPr>
      <p:grpSpPr>
        <a:xfrm>
          <a:off x="0" y="0"/>
          <a:ext cx="0" cy="0"/>
          <a:chOff x="0" y="0"/>
          <a:chExt cx="0" cy="0"/>
        </a:xfrm>
      </p:grpSpPr>
      <p:sp>
        <p:nvSpPr>
          <p:cNvPr id="299" name="Google Shape;299;p20"/>
          <p:cNvSpPr txBox="1"/>
          <p:nvPr>
            <p:ph type="title"/>
          </p:nvPr>
        </p:nvSpPr>
        <p:spPr>
          <a:xfrm>
            <a:off x="713250"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0" name="Google Shape;300;p20"/>
          <p:cNvSpPr txBox="1"/>
          <p:nvPr>
            <p:ph idx="1" type="body"/>
          </p:nvPr>
        </p:nvSpPr>
        <p:spPr>
          <a:xfrm>
            <a:off x="713250" y="1257575"/>
            <a:ext cx="3778800" cy="2985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12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301" name="Google Shape;301;p20"/>
          <p:cNvSpPr txBox="1"/>
          <p:nvPr>
            <p:ph idx="2" type="body"/>
          </p:nvPr>
        </p:nvSpPr>
        <p:spPr>
          <a:xfrm>
            <a:off x="4622750" y="2191874"/>
            <a:ext cx="3778800" cy="1917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u="sng"/>
            </a:lvl1pPr>
            <a:lvl2pPr indent="-304800" lvl="1" marL="914400" algn="l">
              <a:lnSpc>
                <a:spcPct val="100000"/>
              </a:lnSpc>
              <a:spcBef>
                <a:spcPts val="12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302" name="Google Shape;302;p20"/>
          <p:cNvSpPr/>
          <p:nvPr/>
        </p:nvSpPr>
        <p:spPr>
          <a:xfrm>
            <a:off x="7377651" y="-1798525"/>
            <a:ext cx="2854641" cy="2865942"/>
          </a:xfrm>
          <a:custGeom>
            <a:rect b="b" l="l" r="r" t="t"/>
            <a:pathLst>
              <a:path extrusionOk="0" h="53509" w="53298">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
          <p:cNvSpPr/>
          <p:nvPr/>
        </p:nvSpPr>
        <p:spPr>
          <a:xfrm rot="4170943">
            <a:off x="-1402974" y="381782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20"/>
          <p:cNvGrpSpPr/>
          <p:nvPr/>
        </p:nvGrpSpPr>
        <p:grpSpPr>
          <a:xfrm flipH="1" rot="-609958">
            <a:off x="438326" y="4617677"/>
            <a:ext cx="290857" cy="238766"/>
            <a:chOff x="8209488" y="3016721"/>
            <a:chExt cx="290857" cy="238766"/>
          </a:xfrm>
        </p:grpSpPr>
        <p:sp>
          <p:nvSpPr>
            <p:cNvPr id="305" name="Google Shape;305;p20"/>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0"/>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20"/>
          <p:cNvGrpSpPr/>
          <p:nvPr/>
        </p:nvGrpSpPr>
        <p:grpSpPr>
          <a:xfrm rot="9764795">
            <a:off x="8543010" y="4735951"/>
            <a:ext cx="523946" cy="327118"/>
            <a:chOff x="5041635" y="3575776"/>
            <a:chExt cx="335278" cy="209309"/>
          </a:xfrm>
        </p:grpSpPr>
        <p:sp>
          <p:nvSpPr>
            <p:cNvPr id="308" name="Google Shape;308;p20"/>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 name="Google Shape;310;p20"/>
          <p:cNvSpPr/>
          <p:nvPr/>
        </p:nvSpPr>
        <p:spPr>
          <a:xfrm>
            <a:off x="8038638" y="47898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1191363" y="47898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 name="Google Shape;312;p20"/>
          <p:cNvGrpSpPr/>
          <p:nvPr/>
        </p:nvGrpSpPr>
        <p:grpSpPr>
          <a:xfrm rot="-4557575">
            <a:off x="7742130" y="250080"/>
            <a:ext cx="290849" cy="238760"/>
            <a:chOff x="8209488" y="3016721"/>
            <a:chExt cx="290857" cy="238766"/>
          </a:xfrm>
        </p:grpSpPr>
        <p:sp>
          <p:nvSpPr>
            <p:cNvPr id="313" name="Google Shape;313;p20"/>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20"/>
          <p:cNvGrpSpPr/>
          <p:nvPr/>
        </p:nvGrpSpPr>
        <p:grpSpPr>
          <a:xfrm rot="8923612">
            <a:off x="8477619" y="567821"/>
            <a:ext cx="523923" cy="327106"/>
            <a:chOff x="5041635" y="3575776"/>
            <a:chExt cx="335278" cy="209309"/>
          </a:xfrm>
        </p:grpSpPr>
        <p:sp>
          <p:nvSpPr>
            <p:cNvPr id="316" name="Google Shape;316;p20"/>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20"/>
          <p:cNvSpPr/>
          <p:nvPr/>
        </p:nvSpPr>
        <p:spPr>
          <a:xfrm>
            <a:off x="7469888" y="1007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3"/>
          <p:cNvSpPr txBox="1"/>
          <p:nvPr>
            <p:ph idx="1" type="body"/>
          </p:nvPr>
        </p:nvSpPr>
        <p:spPr>
          <a:xfrm>
            <a:off x="720000" y="1215750"/>
            <a:ext cx="7704000" cy="342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sz="1400"/>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28" name="Google Shape;28;p3"/>
          <p:cNvGrpSpPr/>
          <p:nvPr/>
        </p:nvGrpSpPr>
        <p:grpSpPr>
          <a:xfrm>
            <a:off x="-1123849" y="-2813331"/>
            <a:ext cx="11947264" cy="9793223"/>
            <a:chOff x="-1123849" y="-2813331"/>
            <a:chExt cx="11947264" cy="9793223"/>
          </a:xfrm>
        </p:grpSpPr>
        <p:sp>
          <p:nvSpPr>
            <p:cNvPr id="29" name="Google Shape;29;p3"/>
            <p:cNvSpPr/>
            <p:nvPr/>
          </p:nvSpPr>
          <p:spPr>
            <a:xfrm>
              <a:off x="-1123849" y="4113950"/>
              <a:ext cx="2854641" cy="2865942"/>
            </a:xfrm>
            <a:custGeom>
              <a:rect b="b" l="l" r="r" t="t"/>
              <a:pathLst>
                <a:path extrusionOk="0" h="53509" w="53298">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rot="-6629057">
              <a:off x="6518038" y="-20787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3"/>
            <p:cNvGrpSpPr/>
            <p:nvPr/>
          </p:nvGrpSpPr>
          <p:grpSpPr>
            <a:xfrm rot="-4557575">
              <a:off x="8285355" y="1048480"/>
              <a:ext cx="290849" cy="238760"/>
              <a:chOff x="8209488" y="3016721"/>
              <a:chExt cx="290857" cy="238766"/>
            </a:xfrm>
          </p:grpSpPr>
          <p:sp>
            <p:nvSpPr>
              <p:cNvPr id="32" name="Google Shape;32;p3"/>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3"/>
            <p:cNvGrpSpPr/>
            <p:nvPr/>
          </p:nvGrpSpPr>
          <p:grpSpPr>
            <a:xfrm rot="-2859763">
              <a:off x="340529" y="434839"/>
              <a:ext cx="335282" cy="209311"/>
              <a:chOff x="5041635" y="3575776"/>
              <a:chExt cx="335278" cy="209309"/>
            </a:xfrm>
          </p:grpSpPr>
          <p:sp>
            <p:nvSpPr>
              <p:cNvPr id="35" name="Google Shape;35;p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3"/>
            <p:cNvGrpSpPr/>
            <p:nvPr/>
          </p:nvGrpSpPr>
          <p:grpSpPr>
            <a:xfrm rot="8342089">
              <a:off x="50050" y="4048556"/>
              <a:ext cx="523936" cy="327115"/>
              <a:chOff x="5041635" y="3575776"/>
              <a:chExt cx="335278" cy="209309"/>
            </a:xfrm>
          </p:grpSpPr>
          <p:sp>
            <p:nvSpPr>
              <p:cNvPr id="38" name="Google Shape;38;p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3"/>
            <p:cNvGrpSpPr/>
            <p:nvPr/>
          </p:nvGrpSpPr>
          <p:grpSpPr>
            <a:xfrm rot="9764795">
              <a:off x="7941310" y="290226"/>
              <a:ext cx="523946" cy="327118"/>
              <a:chOff x="5041635" y="3575776"/>
              <a:chExt cx="335278" cy="209309"/>
            </a:xfrm>
          </p:grpSpPr>
          <p:sp>
            <p:nvSpPr>
              <p:cNvPr id="41" name="Google Shape;41;p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 name="Google Shape;43;p3"/>
            <p:cNvGrpSpPr/>
            <p:nvPr/>
          </p:nvGrpSpPr>
          <p:grpSpPr>
            <a:xfrm rot="-6924935">
              <a:off x="4748971" y="4865377"/>
              <a:ext cx="523955" cy="327116"/>
              <a:chOff x="5041635" y="3575776"/>
              <a:chExt cx="335278" cy="209309"/>
            </a:xfrm>
          </p:grpSpPr>
          <p:sp>
            <p:nvSpPr>
              <p:cNvPr id="44" name="Google Shape;44;p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3"/>
            <p:cNvSpPr/>
            <p:nvPr/>
          </p:nvSpPr>
          <p:spPr>
            <a:xfrm>
              <a:off x="7094813" y="3440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flipH="1">
              <a:off x="8574900" y="41024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rot="3636711">
              <a:off x="203370" y="3347035"/>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9" name="Shape 319"/>
        <p:cNvGrpSpPr/>
        <p:nvPr/>
      </p:nvGrpSpPr>
      <p:grpSpPr>
        <a:xfrm>
          <a:off x="0" y="0"/>
          <a:ext cx="0" cy="0"/>
          <a:chOff x="0" y="0"/>
          <a:chExt cx="0" cy="0"/>
        </a:xfrm>
      </p:grpSpPr>
      <p:sp>
        <p:nvSpPr>
          <p:cNvPr id="320" name="Google Shape;320;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1" name="Google Shape;321;p21"/>
          <p:cNvSpPr txBox="1"/>
          <p:nvPr>
            <p:ph idx="1" type="subTitle"/>
          </p:nvPr>
        </p:nvSpPr>
        <p:spPr>
          <a:xfrm>
            <a:off x="851225" y="2656025"/>
            <a:ext cx="2348100" cy="12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2" name="Google Shape;322;p21"/>
          <p:cNvSpPr txBox="1"/>
          <p:nvPr>
            <p:ph idx="2" type="subTitle"/>
          </p:nvPr>
        </p:nvSpPr>
        <p:spPr>
          <a:xfrm>
            <a:off x="3397950" y="2656025"/>
            <a:ext cx="2348100" cy="12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3" name="Google Shape;323;p21"/>
          <p:cNvSpPr txBox="1"/>
          <p:nvPr>
            <p:ph idx="3" type="subTitle"/>
          </p:nvPr>
        </p:nvSpPr>
        <p:spPr>
          <a:xfrm>
            <a:off x="5944675" y="2656026"/>
            <a:ext cx="2348100" cy="12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 name="Google Shape;324;p21"/>
          <p:cNvSpPr txBox="1"/>
          <p:nvPr>
            <p:ph idx="4" type="subTitle"/>
          </p:nvPr>
        </p:nvSpPr>
        <p:spPr>
          <a:xfrm>
            <a:off x="851225" y="1602650"/>
            <a:ext cx="2348100" cy="80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5" name="Google Shape;325;p21"/>
          <p:cNvSpPr txBox="1"/>
          <p:nvPr>
            <p:ph idx="5" type="subTitle"/>
          </p:nvPr>
        </p:nvSpPr>
        <p:spPr>
          <a:xfrm>
            <a:off x="3397954" y="1602650"/>
            <a:ext cx="2348100" cy="80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21"/>
          <p:cNvSpPr txBox="1"/>
          <p:nvPr>
            <p:ph idx="6" type="subTitle"/>
          </p:nvPr>
        </p:nvSpPr>
        <p:spPr>
          <a:xfrm>
            <a:off x="5944675" y="1602650"/>
            <a:ext cx="2348100" cy="80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7" name="Google Shape;327;p21"/>
          <p:cNvSpPr/>
          <p:nvPr/>
        </p:nvSpPr>
        <p:spPr>
          <a:xfrm>
            <a:off x="-370552" y="4542647"/>
            <a:ext cx="1519577" cy="714254"/>
          </a:xfrm>
          <a:custGeom>
            <a:rect b="b" l="l" r="r" t="t"/>
            <a:pathLst>
              <a:path extrusionOk="0" h="22067" w="46944">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1"/>
          <p:cNvSpPr/>
          <p:nvPr/>
        </p:nvSpPr>
        <p:spPr>
          <a:xfrm rot="3636711">
            <a:off x="280595" y="3364672"/>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9" name="Google Shape;329;p21"/>
          <p:cNvGrpSpPr/>
          <p:nvPr/>
        </p:nvGrpSpPr>
        <p:grpSpPr>
          <a:xfrm rot="-4557575">
            <a:off x="438255" y="4698743"/>
            <a:ext cx="290849" cy="238760"/>
            <a:chOff x="8209488" y="3016721"/>
            <a:chExt cx="290857" cy="238766"/>
          </a:xfrm>
        </p:grpSpPr>
        <p:sp>
          <p:nvSpPr>
            <p:cNvPr id="330" name="Google Shape;330;p21"/>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1"/>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21"/>
          <p:cNvGrpSpPr/>
          <p:nvPr/>
        </p:nvGrpSpPr>
        <p:grpSpPr>
          <a:xfrm rot="9764795">
            <a:off x="80448" y="4184601"/>
            <a:ext cx="523946" cy="327118"/>
            <a:chOff x="5041635" y="3575776"/>
            <a:chExt cx="335278" cy="209309"/>
          </a:xfrm>
        </p:grpSpPr>
        <p:sp>
          <p:nvSpPr>
            <p:cNvPr id="333" name="Google Shape;333;p21"/>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21"/>
          <p:cNvSpPr/>
          <p:nvPr/>
        </p:nvSpPr>
        <p:spPr>
          <a:xfrm rot="-6629057">
            <a:off x="6518038" y="-20787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21"/>
          <p:cNvGrpSpPr/>
          <p:nvPr/>
        </p:nvGrpSpPr>
        <p:grpSpPr>
          <a:xfrm rot="-2859763">
            <a:off x="8508054" y="3874664"/>
            <a:ext cx="335282" cy="209311"/>
            <a:chOff x="5041635" y="3575776"/>
            <a:chExt cx="335278" cy="209309"/>
          </a:xfrm>
        </p:grpSpPr>
        <p:sp>
          <p:nvSpPr>
            <p:cNvPr id="337" name="Google Shape;337;p21"/>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1"/>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1"/>
          <p:cNvGrpSpPr/>
          <p:nvPr/>
        </p:nvGrpSpPr>
        <p:grpSpPr>
          <a:xfrm rot="9764795">
            <a:off x="8522160" y="375939"/>
            <a:ext cx="523946" cy="327118"/>
            <a:chOff x="5041635" y="3575776"/>
            <a:chExt cx="335278" cy="209309"/>
          </a:xfrm>
        </p:grpSpPr>
        <p:sp>
          <p:nvSpPr>
            <p:cNvPr id="340" name="Google Shape;340;p21"/>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1"/>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21"/>
          <p:cNvSpPr/>
          <p:nvPr/>
        </p:nvSpPr>
        <p:spPr>
          <a:xfrm>
            <a:off x="8865955" y="42269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1"/>
          <p:cNvSpPr/>
          <p:nvPr/>
        </p:nvSpPr>
        <p:spPr>
          <a:xfrm>
            <a:off x="7941055" y="225669"/>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4" name="Shape 344"/>
        <p:cNvGrpSpPr/>
        <p:nvPr/>
      </p:nvGrpSpPr>
      <p:grpSpPr>
        <a:xfrm>
          <a:off x="0" y="0"/>
          <a:ext cx="0" cy="0"/>
          <a:chOff x="0" y="0"/>
          <a:chExt cx="0" cy="0"/>
        </a:xfrm>
      </p:grpSpPr>
      <p:sp>
        <p:nvSpPr>
          <p:cNvPr id="345" name="Google Shape;345;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6" name="Google Shape;346;p22"/>
          <p:cNvSpPr txBox="1"/>
          <p:nvPr>
            <p:ph idx="1" type="subTitle"/>
          </p:nvPr>
        </p:nvSpPr>
        <p:spPr>
          <a:xfrm>
            <a:off x="1031625" y="1701829"/>
            <a:ext cx="3264600" cy="8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 name="Google Shape;347;p22"/>
          <p:cNvSpPr txBox="1"/>
          <p:nvPr>
            <p:ph idx="2" type="subTitle"/>
          </p:nvPr>
        </p:nvSpPr>
        <p:spPr>
          <a:xfrm>
            <a:off x="4858177" y="1701826"/>
            <a:ext cx="3264600" cy="8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8" name="Google Shape;348;p22"/>
          <p:cNvSpPr txBox="1"/>
          <p:nvPr>
            <p:ph idx="3" type="subTitle"/>
          </p:nvPr>
        </p:nvSpPr>
        <p:spPr>
          <a:xfrm>
            <a:off x="1031625" y="3390020"/>
            <a:ext cx="3264600" cy="8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9" name="Google Shape;349;p22"/>
          <p:cNvSpPr txBox="1"/>
          <p:nvPr>
            <p:ph idx="4" type="subTitle"/>
          </p:nvPr>
        </p:nvSpPr>
        <p:spPr>
          <a:xfrm>
            <a:off x="4858176" y="3390000"/>
            <a:ext cx="3264600" cy="8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0" name="Google Shape;350;p22"/>
          <p:cNvSpPr txBox="1"/>
          <p:nvPr>
            <p:ph idx="5" type="subTitle"/>
          </p:nvPr>
        </p:nvSpPr>
        <p:spPr>
          <a:xfrm>
            <a:off x="1031613" y="1321075"/>
            <a:ext cx="3264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1" name="Google Shape;351;p22"/>
          <p:cNvSpPr txBox="1"/>
          <p:nvPr>
            <p:ph idx="6" type="subTitle"/>
          </p:nvPr>
        </p:nvSpPr>
        <p:spPr>
          <a:xfrm>
            <a:off x="1031613" y="3009341"/>
            <a:ext cx="3264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2" name="Google Shape;352;p22"/>
          <p:cNvSpPr txBox="1"/>
          <p:nvPr>
            <p:ph idx="7" type="subTitle"/>
          </p:nvPr>
        </p:nvSpPr>
        <p:spPr>
          <a:xfrm>
            <a:off x="4858138" y="1321075"/>
            <a:ext cx="3264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22"/>
          <p:cNvSpPr txBox="1"/>
          <p:nvPr>
            <p:ph idx="8" type="subTitle"/>
          </p:nvPr>
        </p:nvSpPr>
        <p:spPr>
          <a:xfrm>
            <a:off x="4858139" y="3009315"/>
            <a:ext cx="32646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4" name="Google Shape;354;p22"/>
          <p:cNvSpPr/>
          <p:nvPr/>
        </p:nvSpPr>
        <p:spPr>
          <a:xfrm flipH="1" rot="6215028">
            <a:off x="-1651775" y="-2199756"/>
            <a:ext cx="3973500" cy="3465945"/>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p22"/>
          <p:cNvGrpSpPr/>
          <p:nvPr/>
        </p:nvGrpSpPr>
        <p:grpSpPr>
          <a:xfrm rot="-10190042">
            <a:off x="189539" y="276943"/>
            <a:ext cx="290857" cy="238766"/>
            <a:chOff x="8209488" y="3016721"/>
            <a:chExt cx="290857" cy="238766"/>
          </a:xfrm>
        </p:grpSpPr>
        <p:sp>
          <p:nvSpPr>
            <p:cNvPr id="356" name="Google Shape;356;p22"/>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 name="Google Shape;358;p22"/>
          <p:cNvSpPr/>
          <p:nvPr/>
        </p:nvSpPr>
        <p:spPr>
          <a:xfrm rot="2381042">
            <a:off x="868618" y="153597"/>
            <a:ext cx="217278"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flipH="1">
            <a:off x="7420041" y="4113950"/>
            <a:ext cx="2854641" cy="2865942"/>
          </a:xfrm>
          <a:custGeom>
            <a:rect b="b" l="l" r="r" t="t"/>
            <a:pathLst>
              <a:path extrusionOk="0" h="53509" w="53298">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22"/>
          <p:cNvGrpSpPr/>
          <p:nvPr/>
        </p:nvGrpSpPr>
        <p:grpSpPr>
          <a:xfrm rot="-4557575">
            <a:off x="7791180" y="4729855"/>
            <a:ext cx="290849" cy="238760"/>
            <a:chOff x="8209488" y="3016721"/>
            <a:chExt cx="290857" cy="238766"/>
          </a:xfrm>
        </p:grpSpPr>
        <p:sp>
          <p:nvSpPr>
            <p:cNvPr id="361" name="Google Shape;361;p22"/>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p22"/>
          <p:cNvGrpSpPr/>
          <p:nvPr/>
        </p:nvGrpSpPr>
        <p:grpSpPr>
          <a:xfrm rot="9764795">
            <a:off x="8476598" y="4524151"/>
            <a:ext cx="523946" cy="327118"/>
            <a:chOff x="5041635" y="3575776"/>
            <a:chExt cx="335278" cy="209309"/>
          </a:xfrm>
        </p:grpSpPr>
        <p:sp>
          <p:nvSpPr>
            <p:cNvPr id="364" name="Google Shape;364;p22"/>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6" name="Google Shape;366;p22"/>
          <p:cNvSpPr/>
          <p:nvPr/>
        </p:nvSpPr>
        <p:spPr>
          <a:xfrm>
            <a:off x="247751" y="47999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22"/>
          <p:cNvGrpSpPr/>
          <p:nvPr/>
        </p:nvGrpSpPr>
        <p:grpSpPr>
          <a:xfrm rot="-4557575">
            <a:off x="176430" y="4189005"/>
            <a:ext cx="290849" cy="238760"/>
            <a:chOff x="8209488" y="3016721"/>
            <a:chExt cx="290857" cy="238766"/>
          </a:xfrm>
        </p:grpSpPr>
        <p:sp>
          <p:nvSpPr>
            <p:cNvPr id="368" name="Google Shape;368;p22"/>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0" name="Shape 370"/>
        <p:cNvGrpSpPr/>
        <p:nvPr/>
      </p:nvGrpSpPr>
      <p:grpSpPr>
        <a:xfrm>
          <a:off x="0" y="0"/>
          <a:ext cx="0" cy="0"/>
          <a:chOff x="0" y="0"/>
          <a:chExt cx="0" cy="0"/>
        </a:xfrm>
      </p:grpSpPr>
      <p:sp>
        <p:nvSpPr>
          <p:cNvPr id="371" name="Google Shape;371;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2" name="Google Shape;372;p23"/>
          <p:cNvSpPr txBox="1"/>
          <p:nvPr>
            <p:ph idx="1" type="subTitle"/>
          </p:nvPr>
        </p:nvSpPr>
        <p:spPr>
          <a:xfrm>
            <a:off x="712900" y="1710150"/>
            <a:ext cx="2469300" cy="8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3" name="Google Shape;373;p23"/>
          <p:cNvSpPr txBox="1"/>
          <p:nvPr>
            <p:ph idx="2" type="subTitle"/>
          </p:nvPr>
        </p:nvSpPr>
        <p:spPr>
          <a:xfrm>
            <a:off x="3281974" y="1710159"/>
            <a:ext cx="2579700" cy="8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4" name="Google Shape;374;p23"/>
          <p:cNvSpPr txBox="1"/>
          <p:nvPr>
            <p:ph idx="3" type="subTitle"/>
          </p:nvPr>
        </p:nvSpPr>
        <p:spPr>
          <a:xfrm>
            <a:off x="712900" y="3387450"/>
            <a:ext cx="2469300" cy="8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5" name="Google Shape;375;p23"/>
          <p:cNvSpPr txBox="1"/>
          <p:nvPr>
            <p:ph idx="4" type="subTitle"/>
          </p:nvPr>
        </p:nvSpPr>
        <p:spPr>
          <a:xfrm>
            <a:off x="3281985" y="3387451"/>
            <a:ext cx="2579700" cy="8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6" name="Google Shape;376;p23"/>
          <p:cNvSpPr txBox="1"/>
          <p:nvPr>
            <p:ph idx="5" type="subTitle"/>
          </p:nvPr>
        </p:nvSpPr>
        <p:spPr>
          <a:xfrm>
            <a:off x="5961452" y="1710155"/>
            <a:ext cx="2469300" cy="8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7" name="Google Shape;377;p23"/>
          <p:cNvSpPr txBox="1"/>
          <p:nvPr>
            <p:ph idx="6" type="subTitle"/>
          </p:nvPr>
        </p:nvSpPr>
        <p:spPr>
          <a:xfrm>
            <a:off x="5961475" y="3387450"/>
            <a:ext cx="2469300" cy="89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8" name="Google Shape;378;p23"/>
          <p:cNvSpPr txBox="1"/>
          <p:nvPr>
            <p:ph idx="7" type="subTitle"/>
          </p:nvPr>
        </p:nvSpPr>
        <p:spPr>
          <a:xfrm>
            <a:off x="712900" y="1223673"/>
            <a:ext cx="2469300" cy="47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9" name="Google Shape;379;p23"/>
          <p:cNvSpPr txBox="1"/>
          <p:nvPr>
            <p:ph idx="8" type="subTitle"/>
          </p:nvPr>
        </p:nvSpPr>
        <p:spPr>
          <a:xfrm>
            <a:off x="3281974" y="1223673"/>
            <a:ext cx="2577300" cy="47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3"/>
          <p:cNvSpPr txBox="1"/>
          <p:nvPr>
            <p:ph idx="9" type="subTitle"/>
          </p:nvPr>
        </p:nvSpPr>
        <p:spPr>
          <a:xfrm>
            <a:off x="5961452" y="1223673"/>
            <a:ext cx="2466900" cy="47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1" name="Google Shape;381;p23"/>
          <p:cNvSpPr txBox="1"/>
          <p:nvPr>
            <p:ph idx="13" type="subTitle"/>
          </p:nvPr>
        </p:nvSpPr>
        <p:spPr>
          <a:xfrm>
            <a:off x="712900" y="2903460"/>
            <a:ext cx="2469300" cy="47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23"/>
          <p:cNvSpPr txBox="1"/>
          <p:nvPr>
            <p:ph idx="14" type="subTitle"/>
          </p:nvPr>
        </p:nvSpPr>
        <p:spPr>
          <a:xfrm>
            <a:off x="3281974" y="2903457"/>
            <a:ext cx="2577300" cy="47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3" name="Google Shape;383;p23"/>
          <p:cNvSpPr txBox="1"/>
          <p:nvPr>
            <p:ph idx="15" type="subTitle"/>
          </p:nvPr>
        </p:nvSpPr>
        <p:spPr>
          <a:xfrm>
            <a:off x="5961452" y="2903453"/>
            <a:ext cx="2469300" cy="47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4" name="Google Shape;384;p23"/>
          <p:cNvGrpSpPr/>
          <p:nvPr/>
        </p:nvGrpSpPr>
        <p:grpSpPr>
          <a:xfrm rot="-2859763">
            <a:off x="117954" y="4226989"/>
            <a:ext cx="335282" cy="209311"/>
            <a:chOff x="5041635" y="3575776"/>
            <a:chExt cx="335278" cy="209309"/>
          </a:xfrm>
        </p:grpSpPr>
        <p:sp>
          <p:nvSpPr>
            <p:cNvPr id="385" name="Google Shape;385;p2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23"/>
          <p:cNvGrpSpPr/>
          <p:nvPr/>
        </p:nvGrpSpPr>
        <p:grpSpPr>
          <a:xfrm rot="9764795">
            <a:off x="268985" y="4673289"/>
            <a:ext cx="523946" cy="327118"/>
            <a:chOff x="5041635" y="3575776"/>
            <a:chExt cx="335278" cy="209309"/>
          </a:xfrm>
        </p:grpSpPr>
        <p:sp>
          <p:nvSpPr>
            <p:cNvPr id="388" name="Google Shape;388;p2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 name="Google Shape;390;p23"/>
          <p:cNvSpPr/>
          <p:nvPr/>
        </p:nvSpPr>
        <p:spPr>
          <a:xfrm>
            <a:off x="1152355" y="4727169"/>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1" name="Google Shape;391;p23"/>
          <p:cNvGrpSpPr/>
          <p:nvPr/>
        </p:nvGrpSpPr>
        <p:grpSpPr>
          <a:xfrm flipH="1" rot="10190042">
            <a:off x="8528941" y="550293"/>
            <a:ext cx="290857" cy="238766"/>
            <a:chOff x="8209488" y="3016721"/>
            <a:chExt cx="290857" cy="238766"/>
          </a:xfrm>
        </p:grpSpPr>
        <p:sp>
          <p:nvSpPr>
            <p:cNvPr id="392" name="Google Shape;392;p23"/>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3"/>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4" name="Google Shape;394;p23"/>
          <p:cNvSpPr/>
          <p:nvPr/>
        </p:nvSpPr>
        <p:spPr>
          <a:xfrm flipH="1">
            <a:off x="7459534" y="2648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3"/>
          <p:cNvSpPr/>
          <p:nvPr/>
        </p:nvSpPr>
        <p:spPr>
          <a:xfrm rot="-6629057">
            <a:off x="6687626" y="-1877005"/>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6" name="Google Shape;396;p23"/>
          <p:cNvGrpSpPr/>
          <p:nvPr/>
        </p:nvGrpSpPr>
        <p:grpSpPr>
          <a:xfrm rot="-4557575">
            <a:off x="8813880" y="699018"/>
            <a:ext cx="290849" cy="238760"/>
            <a:chOff x="8209488" y="3016721"/>
            <a:chExt cx="290857" cy="238766"/>
          </a:xfrm>
        </p:grpSpPr>
        <p:sp>
          <p:nvSpPr>
            <p:cNvPr id="397" name="Google Shape;397;p23"/>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3"/>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p23"/>
          <p:cNvGrpSpPr/>
          <p:nvPr/>
        </p:nvGrpSpPr>
        <p:grpSpPr>
          <a:xfrm rot="9764795">
            <a:off x="8456073" y="184876"/>
            <a:ext cx="523946" cy="327118"/>
            <a:chOff x="5041635" y="3575776"/>
            <a:chExt cx="335278" cy="209309"/>
          </a:xfrm>
        </p:grpSpPr>
        <p:sp>
          <p:nvSpPr>
            <p:cNvPr id="400" name="Google Shape;400;p23"/>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3"/>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23"/>
          <p:cNvSpPr/>
          <p:nvPr/>
        </p:nvSpPr>
        <p:spPr>
          <a:xfrm>
            <a:off x="7884213" y="905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03" name="Shape 403"/>
        <p:cNvGrpSpPr/>
        <p:nvPr/>
      </p:nvGrpSpPr>
      <p:grpSpPr>
        <a:xfrm>
          <a:off x="0" y="0"/>
          <a:ext cx="0" cy="0"/>
          <a:chOff x="0" y="0"/>
          <a:chExt cx="0" cy="0"/>
        </a:xfrm>
      </p:grpSpPr>
      <p:sp>
        <p:nvSpPr>
          <p:cNvPr id="404" name="Google Shape;404;p24"/>
          <p:cNvSpPr txBox="1"/>
          <p:nvPr>
            <p:ph type="title"/>
          </p:nvPr>
        </p:nvSpPr>
        <p:spPr>
          <a:xfrm>
            <a:off x="900100" y="530499"/>
            <a:ext cx="44481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67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5" name="Google Shape;405;p24"/>
          <p:cNvSpPr txBox="1"/>
          <p:nvPr>
            <p:ph idx="1" type="subTitle"/>
          </p:nvPr>
        </p:nvSpPr>
        <p:spPr>
          <a:xfrm>
            <a:off x="900100" y="1841450"/>
            <a:ext cx="44481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 name="Google Shape;406;p24"/>
          <p:cNvSpPr txBox="1"/>
          <p:nvPr/>
        </p:nvSpPr>
        <p:spPr>
          <a:xfrm>
            <a:off x="879900" y="3611950"/>
            <a:ext cx="44055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Mulish"/>
                <a:ea typeface="Mulish"/>
                <a:cs typeface="Mulish"/>
                <a:sym typeface="Mulish"/>
              </a:rPr>
              <a:t>CREDITS:</a:t>
            </a:r>
            <a:r>
              <a:rPr b="0" i="0" lang="en" sz="1000" u="none" cap="none" strike="noStrike">
                <a:solidFill>
                  <a:schemeClr val="dk1"/>
                </a:solidFill>
                <a:latin typeface="Mulish"/>
                <a:ea typeface="Mulish"/>
                <a:cs typeface="Mulish"/>
                <a:sym typeface="Mulish"/>
              </a:rPr>
              <a:t> This presentation template was created by </a:t>
            </a:r>
            <a:r>
              <a:rPr b="1" i="0" lang="en" sz="1000" u="sng" cap="none" strike="noStrike">
                <a:solidFill>
                  <a:schemeClr val="hlink"/>
                </a:solidFill>
                <a:latin typeface="Mulish"/>
                <a:ea typeface="Mulish"/>
                <a:cs typeface="Mulish"/>
                <a:sym typeface="Mulish"/>
                <a:hlinkClick r:id="rId2"/>
              </a:rPr>
              <a:t>Slidesgo</a:t>
            </a:r>
            <a:r>
              <a:rPr b="0" i="0" lang="en" sz="1000" u="none" cap="none" strike="noStrike">
                <a:solidFill>
                  <a:schemeClr val="dk1"/>
                </a:solidFill>
                <a:latin typeface="Mulish"/>
                <a:ea typeface="Mulish"/>
                <a:cs typeface="Mulish"/>
                <a:sym typeface="Mulish"/>
              </a:rPr>
              <a:t>, and includes icons by </a:t>
            </a:r>
            <a:r>
              <a:rPr b="1" i="0" lang="en" sz="1000" u="sng" cap="none" strike="noStrike">
                <a:solidFill>
                  <a:schemeClr val="hlink"/>
                </a:solidFill>
                <a:latin typeface="Mulish"/>
                <a:ea typeface="Mulish"/>
                <a:cs typeface="Mulish"/>
                <a:sym typeface="Mulish"/>
                <a:hlinkClick r:id="rId3"/>
              </a:rPr>
              <a:t>Flaticon</a:t>
            </a:r>
            <a:r>
              <a:rPr b="0" i="0" lang="en" sz="1000" u="none" cap="none" strike="noStrike">
                <a:solidFill>
                  <a:schemeClr val="dk1"/>
                </a:solidFill>
                <a:latin typeface="Mulish"/>
                <a:ea typeface="Mulish"/>
                <a:cs typeface="Mulish"/>
                <a:sym typeface="Mulish"/>
              </a:rPr>
              <a:t>, and infographics &amp; images by </a:t>
            </a:r>
            <a:r>
              <a:rPr b="1" i="0" lang="en" sz="1000" u="sng" cap="none" strike="noStrike">
                <a:solidFill>
                  <a:schemeClr val="hlink"/>
                </a:solidFill>
                <a:latin typeface="Mulish"/>
                <a:ea typeface="Mulish"/>
                <a:cs typeface="Mulish"/>
                <a:sym typeface="Mulish"/>
                <a:hlinkClick r:id="rId4"/>
              </a:rPr>
              <a:t>Freepik</a:t>
            </a:r>
            <a:r>
              <a:rPr b="0" i="0" lang="en" sz="1000" u="sng" cap="none" strike="noStrike">
                <a:solidFill>
                  <a:schemeClr val="dk1"/>
                </a:solidFill>
                <a:latin typeface="Mulish"/>
                <a:ea typeface="Mulish"/>
                <a:cs typeface="Mulish"/>
                <a:sym typeface="Mulish"/>
              </a:rPr>
              <a:t> </a:t>
            </a:r>
            <a:endParaRPr b="1" i="0" sz="1000" u="sng" cap="none" strike="noStrike">
              <a:solidFill>
                <a:schemeClr val="dk1"/>
              </a:solidFill>
              <a:latin typeface="Mulish"/>
              <a:ea typeface="Mulish"/>
              <a:cs typeface="Mulish"/>
              <a:sym typeface="Mulish"/>
            </a:endParaRPr>
          </a:p>
        </p:txBody>
      </p:sp>
      <p:grpSp>
        <p:nvGrpSpPr>
          <p:cNvPr id="407" name="Google Shape;407;p24"/>
          <p:cNvGrpSpPr/>
          <p:nvPr/>
        </p:nvGrpSpPr>
        <p:grpSpPr>
          <a:xfrm rot="-2859763">
            <a:off x="340529" y="434839"/>
            <a:ext cx="335282" cy="209311"/>
            <a:chOff x="5041635" y="3575776"/>
            <a:chExt cx="335278" cy="209309"/>
          </a:xfrm>
        </p:grpSpPr>
        <p:sp>
          <p:nvSpPr>
            <p:cNvPr id="408" name="Google Shape;408;p24"/>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4"/>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24"/>
          <p:cNvGrpSpPr/>
          <p:nvPr/>
        </p:nvGrpSpPr>
        <p:grpSpPr>
          <a:xfrm rot="8342089">
            <a:off x="50050" y="4048556"/>
            <a:ext cx="523936" cy="327115"/>
            <a:chOff x="5041635" y="3575776"/>
            <a:chExt cx="335278" cy="209309"/>
          </a:xfrm>
        </p:grpSpPr>
        <p:sp>
          <p:nvSpPr>
            <p:cNvPr id="411" name="Google Shape;411;p24"/>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4"/>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 name="Google Shape;413;p24"/>
          <p:cNvSpPr/>
          <p:nvPr/>
        </p:nvSpPr>
        <p:spPr>
          <a:xfrm rot="3636711">
            <a:off x="203370" y="3347035"/>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24"/>
          <p:cNvGrpSpPr/>
          <p:nvPr/>
        </p:nvGrpSpPr>
        <p:grpSpPr>
          <a:xfrm rot="-4557575">
            <a:off x="8386430" y="952568"/>
            <a:ext cx="290849" cy="238760"/>
            <a:chOff x="8209488" y="3016721"/>
            <a:chExt cx="290857" cy="238766"/>
          </a:xfrm>
        </p:grpSpPr>
        <p:sp>
          <p:nvSpPr>
            <p:cNvPr id="415" name="Google Shape;415;p24"/>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4"/>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24"/>
          <p:cNvGrpSpPr/>
          <p:nvPr/>
        </p:nvGrpSpPr>
        <p:grpSpPr>
          <a:xfrm rot="9764795">
            <a:off x="8028623" y="438426"/>
            <a:ext cx="523946" cy="327118"/>
            <a:chOff x="5041635" y="3575776"/>
            <a:chExt cx="335278" cy="209309"/>
          </a:xfrm>
        </p:grpSpPr>
        <p:sp>
          <p:nvSpPr>
            <p:cNvPr id="418" name="Google Shape;418;p24"/>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4"/>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24"/>
          <p:cNvSpPr/>
          <p:nvPr/>
        </p:nvSpPr>
        <p:spPr>
          <a:xfrm>
            <a:off x="7456763" y="3440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4"/>
          <p:cNvSpPr/>
          <p:nvPr/>
        </p:nvSpPr>
        <p:spPr>
          <a:xfrm flipH="1">
            <a:off x="8574900" y="41024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22" name="Shape 422"/>
        <p:cNvGrpSpPr/>
        <p:nvPr/>
      </p:nvGrpSpPr>
      <p:grpSpPr>
        <a:xfrm>
          <a:off x="0" y="0"/>
          <a:ext cx="0" cy="0"/>
          <a:chOff x="0" y="0"/>
          <a:chExt cx="0" cy="0"/>
        </a:xfrm>
      </p:grpSpPr>
      <p:grpSp>
        <p:nvGrpSpPr>
          <p:cNvPr id="423" name="Google Shape;423;p25"/>
          <p:cNvGrpSpPr/>
          <p:nvPr/>
        </p:nvGrpSpPr>
        <p:grpSpPr>
          <a:xfrm rot="-2859763">
            <a:off x="340529" y="434839"/>
            <a:ext cx="335282" cy="209311"/>
            <a:chOff x="5041635" y="3575776"/>
            <a:chExt cx="335278" cy="209309"/>
          </a:xfrm>
        </p:grpSpPr>
        <p:sp>
          <p:nvSpPr>
            <p:cNvPr id="424" name="Google Shape;424;p2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25"/>
          <p:cNvGrpSpPr/>
          <p:nvPr/>
        </p:nvGrpSpPr>
        <p:grpSpPr>
          <a:xfrm rot="8342089">
            <a:off x="50050" y="4048556"/>
            <a:ext cx="523936" cy="327115"/>
            <a:chOff x="5041635" y="3575776"/>
            <a:chExt cx="335278" cy="209309"/>
          </a:xfrm>
        </p:grpSpPr>
        <p:sp>
          <p:nvSpPr>
            <p:cNvPr id="427" name="Google Shape;427;p2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25"/>
          <p:cNvSpPr/>
          <p:nvPr/>
        </p:nvSpPr>
        <p:spPr>
          <a:xfrm rot="3636711">
            <a:off x="203370" y="3347035"/>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 name="Google Shape;430;p25"/>
          <p:cNvGrpSpPr/>
          <p:nvPr/>
        </p:nvGrpSpPr>
        <p:grpSpPr>
          <a:xfrm rot="-4557575">
            <a:off x="8386430" y="952568"/>
            <a:ext cx="290849" cy="238760"/>
            <a:chOff x="8209488" y="3016721"/>
            <a:chExt cx="290857" cy="238766"/>
          </a:xfrm>
        </p:grpSpPr>
        <p:sp>
          <p:nvSpPr>
            <p:cNvPr id="431" name="Google Shape;431;p25"/>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5"/>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25"/>
          <p:cNvGrpSpPr/>
          <p:nvPr/>
        </p:nvGrpSpPr>
        <p:grpSpPr>
          <a:xfrm rot="9764795">
            <a:off x="8028623" y="438426"/>
            <a:ext cx="523946" cy="327118"/>
            <a:chOff x="5041635" y="3575776"/>
            <a:chExt cx="335278" cy="209309"/>
          </a:xfrm>
        </p:grpSpPr>
        <p:sp>
          <p:nvSpPr>
            <p:cNvPr id="434" name="Google Shape;434;p2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25"/>
          <p:cNvSpPr/>
          <p:nvPr/>
        </p:nvSpPr>
        <p:spPr>
          <a:xfrm>
            <a:off x="7456763" y="3440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5"/>
          <p:cNvSpPr/>
          <p:nvPr/>
        </p:nvSpPr>
        <p:spPr>
          <a:xfrm flipH="1">
            <a:off x="8574900" y="41024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5"/>
          <p:cNvSpPr/>
          <p:nvPr/>
        </p:nvSpPr>
        <p:spPr>
          <a:xfrm rot="-2700000">
            <a:off x="4540072" y="824338"/>
            <a:ext cx="4432571" cy="3866377"/>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39" name="Shape 439"/>
        <p:cNvGrpSpPr/>
        <p:nvPr/>
      </p:nvGrpSpPr>
      <p:grpSpPr>
        <a:xfrm>
          <a:off x="0" y="0"/>
          <a:ext cx="0" cy="0"/>
          <a:chOff x="0" y="0"/>
          <a:chExt cx="0" cy="0"/>
        </a:xfrm>
      </p:grpSpPr>
      <p:sp>
        <p:nvSpPr>
          <p:cNvPr id="440" name="Google Shape;440;p26"/>
          <p:cNvSpPr/>
          <p:nvPr/>
        </p:nvSpPr>
        <p:spPr>
          <a:xfrm>
            <a:off x="-370552" y="4542647"/>
            <a:ext cx="1519577" cy="714254"/>
          </a:xfrm>
          <a:custGeom>
            <a:rect b="b" l="l" r="r" t="t"/>
            <a:pathLst>
              <a:path extrusionOk="0" h="22067" w="46944">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6"/>
          <p:cNvSpPr/>
          <p:nvPr/>
        </p:nvSpPr>
        <p:spPr>
          <a:xfrm rot="3636711">
            <a:off x="280595" y="3364672"/>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2" name="Google Shape;442;p26"/>
          <p:cNvGrpSpPr/>
          <p:nvPr/>
        </p:nvGrpSpPr>
        <p:grpSpPr>
          <a:xfrm rot="-4557575">
            <a:off x="438255" y="4698743"/>
            <a:ext cx="290849" cy="238760"/>
            <a:chOff x="8209488" y="3016721"/>
            <a:chExt cx="290857" cy="238766"/>
          </a:xfrm>
        </p:grpSpPr>
        <p:sp>
          <p:nvSpPr>
            <p:cNvPr id="443" name="Google Shape;443;p26"/>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6"/>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26"/>
          <p:cNvGrpSpPr/>
          <p:nvPr/>
        </p:nvGrpSpPr>
        <p:grpSpPr>
          <a:xfrm rot="9764795">
            <a:off x="80448" y="4184601"/>
            <a:ext cx="523946" cy="327118"/>
            <a:chOff x="5041635" y="3575776"/>
            <a:chExt cx="335278" cy="209309"/>
          </a:xfrm>
        </p:grpSpPr>
        <p:sp>
          <p:nvSpPr>
            <p:cNvPr id="446" name="Google Shape;446;p26"/>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6"/>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p26"/>
          <p:cNvSpPr/>
          <p:nvPr/>
        </p:nvSpPr>
        <p:spPr>
          <a:xfrm rot="-6629057">
            <a:off x="6518038" y="-20787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26"/>
          <p:cNvGrpSpPr/>
          <p:nvPr/>
        </p:nvGrpSpPr>
        <p:grpSpPr>
          <a:xfrm rot="-2859763">
            <a:off x="8508054" y="3874664"/>
            <a:ext cx="335282" cy="209311"/>
            <a:chOff x="5041635" y="3575776"/>
            <a:chExt cx="335278" cy="209309"/>
          </a:xfrm>
        </p:grpSpPr>
        <p:sp>
          <p:nvSpPr>
            <p:cNvPr id="450" name="Google Shape;450;p26"/>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6"/>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26"/>
          <p:cNvGrpSpPr/>
          <p:nvPr/>
        </p:nvGrpSpPr>
        <p:grpSpPr>
          <a:xfrm rot="9764795">
            <a:off x="8522160" y="375939"/>
            <a:ext cx="523946" cy="327118"/>
            <a:chOff x="5041635" y="3575776"/>
            <a:chExt cx="335278" cy="209309"/>
          </a:xfrm>
        </p:grpSpPr>
        <p:sp>
          <p:nvSpPr>
            <p:cNvPr id="453" name="Google Shape;453;p26"/>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6"/>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26"/>
          <p:cNvSpPr/>
          <p:nvPr/>
        </p:nvSpPr>
        <p:spPr>
          <a:xfrm>
            <a:off x="8865955" y="42269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6"/>
          <p:cNvSpPr/>
          <p:nvPr/>
        </p:nvSpPr>
        <p:spPr>
          <a:xfrm>
            <a:off x="7941055" y="225669"/>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4"/>
          <p:cNvSpPr/>
          <p:nvPr/>
        </p:nvSpPr>
        <p:spPr>
          <a:xfrm flipH="1" rot="6629057">
            <a:off x="-1618124" y="-19375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txBox="1"/>
          <p:nvPr>
            <p:ph type="title"/>
          </p:nvPr>
        </p:nvSpPr>
        <p:spPr>
          <a:xfrm>
            <a:off x="713225" y="1001375"/>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4"/>
          <p:cNvSpPr txBox="1"/>
          <p:nvPr>
            <p:ph idx="1" type="subTitle"/>
          </p:nvPr>
        </p:nvSpPr>
        <p:spPr>
          <a:xfrm>
            <a:off x="713225" y="1790050"/>
            <a:ext cx="4294800" cy="267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1000"/>
              </a:spcBef>
              <a:spcAft>
                <a:spcPts val="0"/>
              </a:spcAft>
              <a:buClr>
                <a:srgbClr val="E76A28"/>
              </a:buClr>
              <a:buSzPts val="1200"/>
              <a:buChar char="○"/>
              <a:defRPr/>
            </a:lvl2pPr>
            <a:lvl3pPr lvl="2" algn="ctr">
              <a:lnSpc>
                <a:spcPct val="100000"/>
              </a:lnSpc>
              <a:spcBef>
                <a:spcPts val="0"/>
              </a:spcBef>
              <a:spcAft>
                <a:spcPts val="0"/>
              </a:spcAft>
              <a:buClr>
                <a:srgbClr val="E76A28"/>
              </a:buClr>
              <a:buSzPts val="1200"/>
              <a:buChar char="■"/>
              <a:defRPr/>
            </a:lvl3pPr>
            <a:lvl4pPr lvl="3" algn="ctr">
              <a:lnSpc>
                <a:spcPct val="100000"/>
              </a:lnSpc>
              <a:spcBef>
                <a:spcPts val="0"/>
              </a:spcBef>
              <a:spcAft>
                <a:spcPts val="0"/>
              </a:spcAft>
              <a:buClr>
                <a:srgbClr val="E76A28"/>
              </a:buClr>
              <a:buSzPts val="1200"/>
              <a:buChar char="●"/>
              <a:defRPr/>
            </a:lvl4pPr>
            <a:lvl5pPr lvl="4" algn="ctr">
              <a:lnSpc>
                <a:spcPct val="100000"/>
              </a:lnSpc>
              <a:spcBef>
                <a:spcPts val="0"/>
              </a:spcBef>
              <a:spcAft>
                <a:spcPts val="0"/>
              </a:spcAft>
              <a:buClr>
                <a:srgbClr val="E76A28"/>
              </a:buClr>
              <a:buSzPts val="1200"/>
              <a:buChar char="○"/>
              <a:defRPr/>
            </a:lvl5pPr>
            <a:lvl6pPr lvl="5" algn="ctr">
              <a:lnSpc>
                <a:spcPct val="100000"/>
              </a:lnSpc>
              <a:spcBef>
                <a:spcPts val="0"/>
              </a:spcBef>
              <a:spcAft>
                <a:spcPts val="0"/>
              </a:spcAft>
              <a:buClr>
                <a:srgbClr val="999999"/>
              </a:buClr>
              <a:buSzPts val="1200"/>
              <a:buChar char="■"/>
              <a:defRPr/>
            </a:lvl6pPr>
            <a:lvl7pPr lvl="6" algn="ctr">
              <a:lnSpc>
                <a:spcPct val="100000"/>
              </a:lnSpc>
              <a:spcBef>
                <a:spcPts val="0"/>
              </a:spcBef>
              <a:spcAft>
                <a:spcPts val="0"/>
              </a:spcAft>
              <a:buClr>
                <a:srgbClr val="999999"/>
              </a:buClr>
              <a:buSzPts val="1200"/>
              <a:buChar char="●"/>
              <a:defRPr/>
            </a:lvl7pPr>
            <a:lvl8pPr lvl="7" algn="ctr">
              <a:lnSpc>
                <a:spcPct val="100000"/>
              </a:lnSpc>
              <a:spcBef>
                <a:spcPts val="0"/>
              </a:spcBef>
              <a:spcAft>
                <a:spcPts val="0"/>
              </a:spcAft>
              <a:buClr>
                <a:srgbClr val="999999"/>
              </a:buClr>
              <a:buSzPts val="1200"/>
              <a:buChar char="○"/>
              <a:defRPr/>
            </a:lvl8pPr>
            <a:lvl9pPr lvl="8" algn="ctr">
              <a:lnSpc>
                <a:spcPct val="100000"/>
              </a:lnSpc>
              <a:spcBef>
                <a:spcPts val="0"/>
              </a:spcBef>
              <a:spcAft>
                <a:spcPts val="0"/>
              </a:spcAft>
              <a:buClr>
                <a:srgbClr val="999999"/>
              </a:buClr>
              <a:buSzPts val="1200"/>
              <a:buChar char="■"/>
              <a:defRPr/>
            </a:lvl9pPr>
          </a:lstStyle>
          <a:p/>
        </p:txBody>
      </p:sp>
      <p:sp>
        <p:nvSpPr>
          <p:cNvPr id="53" name="Google Shape;53;p4"/>
          <p:cNvSpPr/>
          <p:nvPr>
            <p:ph idx="2" type="pic"/>
          </p:nvPr>
        </p:nvSpPr>
        <p:spPr>
          <a:xfrm>
            <a:off x="5271175" y="1071450"/>
            <a:ext cx="3159600" cy="3160200"/>
          </a:xfrm>
          <a:prstGeom prst="ellipse">
            <a:avLst/>
          </a:prstGeom>
          <a:noFill/>
          <a:ln>
            <a:noFill/>
          </a:ln>
        </p:spPr>
      </p:sp>
      <p:grpSp>
        <p:nvGrpSpPr>
          <p:cNvPr id="54" name="Google Shape;54;p4"/>
          <p:cNvGrpSpPr/>
          <p:nvPr/>
        </p:nvGrpSpPr>
        <p:grpSpPr>
          <a:xfrm rot="-10190042">
            <a:off x="223176" y="489768"/>
            <a:ext cx="290857" cy="238766"/>
            <a:chOff x="8209488" y="3016721"/>
            <a:chExt cx="290857" cy="238766"/>
          </a:xfrm>
        </p:grpSpPr>
        <p:sp>
          <p:nvSpPr>
            <p:cNvPr id="55" name="Google Shape;55;p4"/>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4"/>
          <p:cNvGrpSpPr/>
          <p:nvPr/>
        </p:nvGrpSpPr>
        <p:grpSpPr>
          <a:xfrm rot="-4557575">
            <a:off x="8504955" y="975280"/>
            <a:ext cx="290849" cy="238760"/>
            <a:chOff x="8209488" y="3016721"/>
            <a:chExt cx="290857" cy="238766"/>
          </a:xfrm>
        </p:grpSpPr>
        <p:sp>
          <p:nvSpPr>
            <p:cNvPr id="58" name="Google Shape;58;p4"/>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4"/>
          <p:cNvGrpSpPr/>
          <p:nvPr/>
        </p:nvGrpSpPr>
        <p:grpSpPr>
          <a:xfrm rot="9764795">
            <a:off x="8160910" y="217026"/>
            <a:ext cx="523946" cy="327118"/>
            <a:chOff x="5041635" y="3575776"/>
            <a:chExt cx="335278" cy="209309"/>
          </a:xfrm>
        </p:grpSpPr>
        <p:sp>
          <p:nvSpPr>
            <p:cNvPr id="61" name="Google Shape;61;p4"/>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4"/>
          <p:cNvSpPr/>
          <p:nvPr/>
        </p:nvSpPr>
        <p:spPr>
          <a:xfrm>
            <a:off x="7314413" y="2708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1366163" y="20437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4"/>
          <p:cNvGrpSpPr/>
          <p:nvPr/>
        </p:nvGrpSpPr>
        <p:grpSpPr>
          <a:xfrm rot="-4557575">
            <a:off x="263117" y="4314580"/>
            <a:ext cx="290849" cy="238760"/>
            <a:chOff x="8209488" y="3016721"/>
            <a:chExt cx="290857" cy="238766"/>
          </a:xfrm>
        </p:grpSpPr>
        <p:sp>
          <p:nvSpPr>
            <p:cNvPr id="66" name="Google Shape;66;p4"/>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5"/>
          <p:cNvSpPr txBox="1"/>
          <p:nvPr>
            <p:ph type="title"/>
          </p:nvPr>
        </p:nvSpPr>
        <p:spPr>
          <a:xfrm>
            <a:off x="4885375" y="2648175"/>
            <a:ext cx="3360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0" name="Google Shape;70;p5"/>
          <p:cNvSpPr txBox="1"/>
          <p:nvPr>
            <p:ph idx="2" type="title"/>
          </p:nvPr>
        </p:nvSpPr>
        <p:spPr>
          <a:xfrm>
            <a:off x="4885375" y="1321975"/>
            <a:ext cx="1288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1" name="Google Shape;71;p5"/>
          <p:cNvSpPr/>
          <p:nvPr>
            <p:ph idx="3" type="pic"/>
          </p:nvPr>
        </p:nvSpPr>
        <p:spPr>
          <a:xfrm>
            <a:off x="713225" y="808000"/>
            <a:ext cx="3526800" cy="3527400"/>
          </a:xfrm>
          <a:prstGeom prst="ellipse">
            <a:avLst/>
          </a:prstGeom>
          <a:noFill/>
          <a:ln>
            <a:noFill/>
          </a:ln>
        </p:spPr>
      </p:sp>
      <p:sp>
        <p:nvSpPr>
          <p:cNvPr id="72" name="Google Shape;72;p5"/>
          <p:cNvSpPr/>
          <p:nvPr/>
        </p:nvSpPr>
        <p:spPr>
          <a:xfrm flipH="1">
            <a:off x="7879186" y="4588047"/>
            <a:ext cx="1519577" cy="714254"/>
          </a:xfrm>
          <a:custGeom>
            <a:rect b="b" l="l" r="r" t="t"/>
            <a:pathLst>
              <a:path extrusionOk="0" h="22067" w="46944">
                <a:moveTo>
                  <a:pt x="22719" y="0"/>
                </a:moveTo>
                <a:cubicBezTo>
                  <a:pt x="20147" y="0"/>
                  <a:pt x="17573" y="188"/>
                  <a:pt x="15026" y="566"/>
                </a:cubicBezTo>
                <a:cubicBezTo>
                  <a:pt x="11123" y="1151"/>
                  <a:pt x="7109" y="2266"/>
                  <a:pt x="4238" y="4942"/>
                </a:cubicBezTo>
                <a:cubicBezTo>
                  <a:pt x="1367" y="7674"/>
                  <a:pt x="1" y="12301"/>
                  <a:pt x="2064" y="15674"/>
                </a:cubicBezTo>
                <a:cubicBezTo>
                  <a:pt x="3708" y="18378"/>
                  <a:pt x="6942" y="19549"/>
                  <a:pt x="10008" y="20329"/>
                </a:cubicBezTo>
                <a:cubicBezTo>
                  <a:pt x="14675" y="21484"/>
                  <a:pt x="19499" y="22067"/>
                  <a:pt x="24325" y="22067"/>
                </a:cubicBezTo>
                <a:cubicBezTo>
                  <a:pt x="27888" y="22067"/>
                  <a:pt x="31452" y="21749"/>
                  <a:pt x="34957" y="21110"/>
                </a:cubicBezTo>
                <a:cubicBezTo>
                  <a:pt x="38134" y="20525"/>
                  <a:pt x="41452" y="19633"/>
                  <a:pt x="43737" y="17291"/>
                </a:cubicBezTo>
                <a:cubicBezTo>
                  <a:pt x="46079" y="14950"/>
                  <a:pt x="46943" y="11298"/>
                  <a:pt x="45995" y="8120"/>
                </a:cubicBezTo>
                <a:cubicBezTo>
                  <a:pt x="44239" y="2266"/>
                  <a:pt x="39138" y="2378"/>
                  <a:pt x="34232" y="1263"/>
                </a:cubicBezTo>
                <a:cubicBezTo>
                  <a:pt x="30463" y="425"/>
                  <a:pt x="26593" y="0"/>
                  <a:pt x="227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
          <p:cNvSpPr/>
          <p:nvPr/>
        </p:nvSpPr>
        <p:spPr>
          <a:xfrm flipH="1" rot="-3636711">
            <a:off x="8483496" y="3304647"/>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5"/>
          <p:cNvGrpSpPr/>
          <p:nvPr/>
        </p:nvGrpSpPr>
        <p:grpSpPr>
          <a:xfrm flipH="1" rot="4557575">
            <a:off x="8252282" y="4638718"/>
            <a:ext cx="290849" cy="238760"/>
            <a:chOff x="8209488" y="3016721"/>
            <a:chExt cx="290857" cy="238766"/>
          </a:xfrm>
        </p:grpSpPr>
        <p:sp>
          <p:nvSpPr>
            <p:cNvPr id="75" name="Google Shape;75;p5"/>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5"/>
          <p:cNvGrpSpPr/>
          <p:nvPr/>
        </p:nvGrpSpPr>
        <p:grpSpPr>
          <a:xfrm flipH="1" rot="-9764795">
            <a:off x="8376992" y="4124576"/>
            <a:ext cx="523946" cy="327118"/>
            <a:chOff x="5041635" y="3575776"/>
            <a:chExt cx="335278" cy="209309"/>
          </a:xfrm>
        </p:grpSpPr>
        <p:sp>
          <p:nvSpPr>
            <p:cNvPr id="78" name="Google Shape;78;p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5"/>
          <p:cNvGrpSpPr/>
          <p:nvPr/>
        </p:nvGrpSpPr>
        <p:grpSpPr>
          <a:xfrm rot="764630">
            <a:off x="8447023" y="420113"/>
            <a:ext cx="290867" cy="238774"/>
            <a:chOff x="8209488" y="3016721"/>
            <a:chExt cx="290857" cy="238766"/>
          </a:xfrm>
        </p:grpSpPr>
        <p:sp>
          <p:nvSpPr>
            <p:cNvPr id="81" name="Google Shape;81;p5"/>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5"/>
          <p:cNvGrpSpPr/>
          <p:nvPr/>
        </p:nvGrpSpPr>
        <p:grpSpPr>
          <a:xfrm flipH="1" rot="-9764795">
            <a:off x="225560" y="328864"/>
            <a:ext cx="523946" cy="327118"/>
            <a:chOff x="5041635" y="3575776"/>
            <a:chExt cx="335278" cy="209309"/>
          </a:xfrm>
        </p:grpSpPr>
        <p:sp>
          <p:nvSpPr>
            <p:cNvPr id="84" name="Google Shape;84;p5"/>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5"/>
          <p:cNvSpPr/>
          <p:nvPr/>
        </p:nvSpPr>
        <p:spPr>
          <a:xfrm flipH="1">
            <a:off x="1113333" y="17859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9" name="Google Shape;89;p6"/>
          <p:cNvSpPr txBox="1"/>
          <p:nvPr>
            <p:ph idx="1" type="subTitle"/>
          </p:nvPr>
        </p:nvSpPr>
        <p:spPr>
          <a:xfrm>
            <a:off x="5017188" y="2574150"/>
            <a:ext cx="26958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6"/>
          <p:cNvSpPr txBox="1"/>
          <p:nvPr>
            <p:ph idx="2" type="subTitle"/>
          </p:nvPr>
        </p:nvSpPr>
        <p:spPr>
          <a:xfrm>
            <a:off x="1431012" y="2574156"/>
            <a:ext cx="2695800" cy="175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6"/>
          <p:cNvSpPr txBox="1"/>
          <p:nvPr>
            <p:ph idx="3" type="subTitle"/>
          </p:nvPr>
        </p:nvSpPr>
        <p:spPr>
          <a:xfrm>
            <a:off x="1431012" y="1493275"/>
            <a:ext cx="2695800" cy="83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6"/>
          <p:cNvSpPr txBox="1"/>
          <p:nvPr>
            <p:ph idx="4" type="subTitle"/>
          </p:nvPr>
        </p:nvSpPr>
        <p:spPr>
          <a:xfrm>
            <a:off x="5017187" y="1493275"/>
            <a:ext cx="2695800" cy="83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000">
                <a:solidFill>
                  <a:schemeClr val="dk1"/>
                </a:solidFill>
                <a:latin typeface="Marcellus"/>
                <a:ea typeface="Marcellus"/>
                <a:cs typeface="Marcellus"/>
                <a:sym typeface="Marcellu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6"/>
          <p:cNvSpPr/>
          <p:nvPr/>
        </p:nvSpPr>
        <p:spPr>
          <a:xfrm>
            <a:off x="-1123849" y="4113950"/>
            <a:ext cx="2854641" cy="2865942"/>
          </a:xfrm>
          <a:custGeom>
            <a:rect b="b" l="l" r="r" t="t"/>
            <a:pathLst>
              <a:path extrusionOk="0" h="53509" w="53298">
                <a:moveTo>
                  <a:pt x="26115" y="1"/>
                </a:moveTo>
                <a:cubicBezTo>
                  <a:pt x="24636" y="1"/>
                  <a:pt x="23162" y="136"/>
                  <a:pt x="21715" y="417"/>
                </a:cubicBezTo>
                <a:cubicBezTo>
                  <a:pt x="17840" y="1169"/>
                  <a:pt x="14133" y="2814"/>
                  <a:pt x="11011" y="5295"/>
                </a:cubicBezTo>
                <a:cubicBezTo>
                  <a:pt x="3568" y="11260"/>
                  <a:pt x="0" y="21602"/>
                  <a:pt x="1896" y="30968"/>
                </a:cubicBezTo>
                <a:cubicBezTo>
                  <a:pt x="3763" y="40334"/>
                  <a:pt x="10844" y="48390"/>
                  <a:pt x="19764" y="51791"/>
                </a:cubicBezTo>
                <a:cubicBezTo>
                  <a:pt x="22579" y="52876"/>
                  <a:pt x="25624" y="53509"/>
                  <a:pt x="28640" y="53509"/>
                </a:cubicBezTo>
                <a:cubicBezTo>
                  <a:pt x="30970" y="53509"/>
                  <a:pt x="33283" y="53131"/>
                  <a:pt x="35458" y="52293"/>
                </a:cubicBezTo>
                <a:cubicBezTo>
                  <a:pt x="40141" y="50481"/>
                  <a:pt x="43848" y="46662"/>
                  <a:pt x="46636" y="42397"/>
                </a:cubicBezTo>
                <a:cubicBezTo>
                  <a:pt x="50873" y="35902"/>
                  <a:pt x="53298" y="28013"/>
                  <a:pt x="51960" y="20375"/>
                </a:cubicBezTo>
                <a:cubicBezTo>
                  <a:pt x="49955" y="8517"/>
                  <a:pt x="37858" y="1"/>
                  <a:pt x="26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6"/>
          <p:cNvGrpSpPr/>
          <p:nvPr/>
        </p:nvGrpSpPr>
        <p:grpSpPr>
          <a:xfrm flipH="1" rot="4557575">
            <a:off x="189240" y="975280"/>
            <a:ext cx="290849" cy="238760"/>
            <a:chOff x="8209488" y="3016721"/>
            <a:chExt cx="290857" cy="238766"/>
          </a:xfrm>
        </p:grpSpPr>
        <p:sp>
          <p:nvSpPr>
            <p:cNvPr id="95" name="Google Shape;95;p6"/>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6"/>
          <p:cNvGrpSpPr/>
          <p:nvPr/>
        </p:nvGrpSpPr>
        <p:grpSpPr>
          <a:xfrm flipH="1" rot="-9764795">
            <a:off x="150288" y="4524151"/>
            <a:ext cx="523946" cy="327118"/>
            <a:chOff x="5041635" y="3575776"/>
            <a:chExt cx="335278" cy="209309"/>
          </a:xfrm>
        </p:grpSpPr>
        <p:sp>
          <p:nvSpPr>
            <p:cNvPr id="98" name="Google Shape;98;p6"/>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6"/>
          <p:cNvSpPr/>
          <p:nvPr/>
        </p:nvSpPr>
        <p:spPr>
          <a:xfrm flipH="1">
            <a:off x="303629" y="3201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p6"/>
          <p:cNvGrpSpPr/>
          <p:nvPr/>
        </p:nvGrpSpPr>
        <p:grpSpPr>
          <a:xfrm flipH="1" rot="4557575">
            <a:off x="1068803" y="4729855"/>
            <a:ext cx="290849" cy="238760"/>
            <a:chOff x="8209488" y="3016721"/>
            <a:chExt cx="290857" cy="238766"/>
          </a:xfrm>
        </p:grpSpPr>
        <p:sp>
          <p:nvSpPr>
            <p:cNvPr id="102" name="Google Shape;102;p6"/>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6"/>
          <p:cNvSpPr/>
          <p:nvPr/>
        </p:nvSpPr>
        <p:spPr>
          <a:xfrm rot="-6629057">
            <a:off x="6629696" y="-19375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6"/>
          <p:cNvGrpSpPr/>
          <p:nvPr/>
        </p:nvGrpSpPr>
        <p:grpSpPr>
          <a:xfrm flipH="1" rot="10190042">
            <a:off x="8471012" y="489768"/>
            <a:ext cx="290857" cy="238766"/>
            <a:chOff x="8209488" y="3016721"/>
            <a:chExt cx="290857" cy="238766"/>
          </a:xfrm>
        </p:grpSpPr>
        <p:sp>
          <p:nvSpPr>
            <p:cNvPr id="106" name="Google Shape;106;p6"/>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6"/>
          <p:cNvSpPr/>
          <p:nvPr/>
        </p:nvSpPr>
        <p:spPr>
          <a:xfrm flipH="1">
            <a:off x="8685804" y="479992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flipH="1">
            <a:off x="7401604" y="20437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2" name="Google Shape;112;p7"/>
          <p:cNvSpPr/>
          <p:nvPr/>
        </p:nvSpPr>
        <p:spPr>
          <a:xfrm rot="-6629057">
            <a:off x="6518038" y="-20787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7"/>
          <p:cNvGrpSpPr/>
          <p:nvPr/>
        </p:nvGrpSpPr>
        <p:grpSpPr>
          <a:xfrm rot="9764795">
            <a:off x="295885" y="4611789"/>
            <a:ext cx="523946" cy="327118"/>
            <a:chOff x="5041635" y="3575776"/>
            <a:chExt cx="335278" cy="209309"/>
          </a:xfrm>
        </p:grpSpPr>
        <p:sp>
          <p:nvSpPr>
            <p:cNvPr id="114" name="Google Shape;114;p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7"/>
          <p:cNvGrpSpPr/>
          <p:nvPr/>
        </p:nvGrpSpPr>
        <p:grpSpPr>
          <a:xfrm rot="-2859763">
            <a:off x="144854" y="4165489"/>
            <a:ext cx="335282" cy="209311"/>
            <a:chOff x="5041635" y="3575776"/>
            <a:chExt cx="335278" cy="209309"/>
          </a:xfrm>
        </p:grpSpPr>
        <p:sp>
          <p:nvSpPr>
            <p:cNvPr id="117" name="Google Shape;117;p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7"/>
          <p:cNvGrpSpPr/>
          <p:nvPr/>
        </p:nvGrpSpPr>
        <p:grpSpPr>
          <a:xfrm rot="-4557575">
            <a:off x="8655355" y="771018"/>
            <a:ext cx="290849" cy="238760"/>
            <a:chOff x="8209488" y="3016721"/>
            <a:chExt cx="290857" cy="238766"/>
          </a:xfrm>
        </p:grpSpPr>
        <p:sp>
          <p:nvSpPr>
            <p:cNvPr id="120" name="Google Shape;120;p7"/>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7"/>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7"/>
          <p:cNvGrpSpPr/>
          <p:nvPr/>
        </p:nvGrpSpPr>
        <p:grpSpPr>
          <a:xfrm rot="9764795">
            <a:off x="8297548" y="256876"/>
            <a:ext cx="523946" cy="327118"/>
            <a:chOff x="5041635" y="3575776"/>
            <a:chExt cx="335278" cy="209309"/>
          </a:xfrm>
        </p:grpSpPr>
        <p:sp>
          <p:nvSpPr>
            <p:cNvPr id="123" name="Google Shape;123;p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7"/>
          <p:cNvSpPr/>
          <p:nvPr/>
        </p:nvSpPr>
        <p:spPr>
          <a:xfrm>
            <a:off x="7725688" y="1625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
          <p:cNvSpPr/>
          <p:nvPr/>
        </p:nvSpPr>
        <p:spPr>
          <a:xfrm>
            <a:off x="264855" y="32919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 name="Shape 127"/>
        <p:cNvGrpSpPr/>
        <p:nvPr/>
      </p:nvGrpSpPr>
      <p:grpSpPr>
        <a:xfrm>
          <a:off x="0" y="0"/>
          <a:ext cx="0" cy="0"/>
          <a:chOff x="0" y="0"/>
          <a:chExt cx="0" cy="0"/>
        </a:xfrm>
      </p:grpSpPr>
      <p:sp>
        <p:nvSpPr>
          <p:cNvPr id="128" name="Google Shape;128;p8"/>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9" name="Google Shape;129;p8"/>
          <p:cNvSpPr/>
          <p:nvPr/>
        </p:nvSpPr>
        <p:spPr>
          <a:xfrm rot="-6629057">
            <a:off x="6518038" y="-2078730"/>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8"/>
          <p:cNvGrpSpPr/>
          <p:nvPr/>
        </p:nvGrpSpPr>
        <p:grpSpPr>
          <a:xfrm rot="9764795">
            <a:off x="295885" y="4611789"/>
            <a:ext cx="523946" cy="327118"/>
            <a:chOff x="5041635" y="3575776"/>
            <a:chExt cx="335278" cy="209309"/>
          </a:xfrm>
        </p:grpSpPr>
        <p:sp>
          <p:nvSpPr>
            <p:cNvPr id="131" name="Google Shape;131;p8"/>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8"/>
          <p:cNvGrpSpPr/>
          <p:nvPr/>
        </p:nvGrpSpPr>
        <p:grpSpPr>
          <a:xfrm rot="-2859763">
            <a:off x="144854" y="4165489"/>
            <a:ext cx="335282" cy="209311"/>
            <a:chOff x="5041635" y="3575776"/>
            <a:chExt cx="335278" cy="209309"/>
          </a:xfrm>
        </p:grpSpPr>
        <p:sp>
          <p:nvSpPr>
            <p:cNvPr id="134" name="Google Shape;134;p8"/>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 name="Google Shape;136;p8"/>
          <p:cNvGrpSpPr/>
          <p:nvPr/>
        </p:nvGrpSpPr>
        <p:grpSpPr>
          <a:xfrm rot="-4557575">
            <a:off x="8655355" y="771018"/>
            <a:ext cx="290849" cy="238760"/>
            <a:chOff x="8209488" y="3016721"/>
            <a:chExt cx="290857" cy="238766"/>
          </a:xfrm>
        </p:grpSpPr>
        <p:sp>
          <p:nvSpPr>
            <p:cNvPr id="137" name="Google Shape;137;p8"/>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8"/>
          <p:cNvGrpSpPr/>
          <p:nvPr/>
        </p:nvGrpSpPr>
        <p:grpSpPr>
          <a:xfrm rot="9764795">
            <a:off x="8297548" y="256876"/>
            <a:ext cx="523946" cy="327118"/>
            <a:chOff x="5041635" y="3575776"/>
            <a:chExt cx="335278" cy="209309"/>
          </a:xfrm>
        </p:grpSpPr>
        <p:sp>
          <p:nvSpPr>
            <p:cNvPr id="140" name="Google Shape;140;p8"/>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8"/>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8"/>
          <p:cNvSpPr/>
          <p:nvPr/>
        </p:nvSpPr>
        <p:spPr>
          <a:xfrm>
            <a:off x="7725688" y="16254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
          <p:cNvSpPr/>
          <p:nvPr/>
        </p:nvSpPr>
        <p:spPr>
          <a:xfrm>
            <a:off x="264855" y="32919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9"/>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46" name="Google Shape;146;p9"/>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7" name="Google Shape;147;p9"/>
          <p:cNvSpPr/>
          <p:nvPr/>
        </p:nvSpPr>
        <p:spPr>
          <a:xfrm flipH="1" rot="6629057">
            <a:off x="-1210449" y="-1486155"/>
            <a:ext cx="3973472" cy="3465921"/>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 name="Google Shape;148;p9"/>
          <p:cNvGrpSpPr/>
          <p:nvPr/>
        </p:nvGrpSpPr>
        <p:grpSpPr>
          <a:xfrm rot="-10190042">
            <a:off x="223176" y="489768"/>
            <a:ext cx="290857" cy="238766"/>
            <a:chOff x="8209488" y="3016721"/>
            <a:chExt cx="290857" cy="238766"/>
          </a:xfrm>
        </p:grpSpPr>
        <p:sp>
          <p:nvSpPr>
            <p:cNvPr id="149" name="Google Shape;149;p9"/>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9"/>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p9"/>
          <p:cNvGrpSpPr/>
          <p:nvPr/>
        </p:nvGrpSpPr>
        <p:grpSpPr>
          <a:xfrm rot="-4557575">
            <a:off x="8504955" y="975280"/>
            <a:ext cx="290849" cy="238760"/>
            <a:chOff x="8209488" y="3016721"/>
            <a:chExt cx="290857" cy="238766"/>
          </a:xfrm>
        </p:grpSpPr>
        <p:sp>
          <p:nvSpPr>
            <p:cNvPr id="152" name="Google Shape;152;p9"/>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9"/>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9"/>
          <p:cNvGrpSpPr/>
          <p:nvPr/>
        </p:nvGrpSpPr>
        <p:grpSpPr>
          <a:xfrm rot="9764795">
            <a:off x="8160910" y="217026"/>
            <a:ext cx="523946" cy="327118"/>
            <a:chOff x="5041635" y="3575776"/>
            <a:chExt cx="335278" cy="209309"/>
          </a:xfrm>
        </p:grpSpPr>
        <p:sp>
          <p:nvSpPr>
            <p:cNvPr id="155" name="Google Shape;155;p9"/>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9"/>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9"/>
          <p:cNvSpPr/>
          <p:nvPr/>
        </p:nvSpPr>
        <p:spPr>
          <a:xfrm>
            <a:off x="7314413" y="270897"/>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9"/>
          <p:cNvSpPr/>
          <p:nvPr/>
        </p:nvSpPr>
        <p:spPr>
          <a:xfrm>
            <a:off x="1366163" y="204372"/>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9"/>
          <p:cNvGrpSpPr/>
          <p:nvPr/>
        </p:nvGrpSpPr>
        <p:grpSpPr>
          <a:xfrm rot="-4557575">
            <a:off x="263117" y="4314580"/>
            <a:ext cx="290849" cy="238760"/>
            <a:chOff x="8209488" y="3016721"/>
            <a:chExt cx="290857" cy="238766"/>
          </a:xfrm>
        </p:grpSpPr>
        <p:sp>
          <p:nvSpPr>
            <p:cNvPr id="160" name="Google Shape;160;p9"/>
            <p:cNvSpPr/>
            <p:nvPr/>
          </p:nvSpPr>
          <p:spPr>
            <a:xfrm>
              <a:off x="8209488" y="3017443"/>
              <a:ext cx="290857" cy="238044"/>
            </a:xfrm>
            <a:custGeom>
              <a:rect b="b" l="l" r="r" t="t"/>
              <a:pathLst>
                <a:path extrusionOk="0" h="9560" w="11681">
                  <a:moveTo>
                    <a:pt x="7250" y="0"/>
                  </a:moveTo>
                  <a:cubicBezTo>
                    <a:pt x="6732" y="0"/>
                    <a:pt x="6214" y="163"/>
                    <a:pt x="5883" y="557"/>
                  </a:cubicBezTo>
                  <a:cubicBezTo>
                    <a:pt x="5269" y="1282"/>
                    <a:pt x="5492" y="2648"/>
                    <a:pt x="4656" y="3149"/>
                  </a:cubicBezTo>
                  <a:cubicBezTo>
                    <a:pt x="4455" y="3270"/>
                    <a:pt x="4241" y="3313"/>
                    <a:pt x="4019" y="3313"/>
                  </a:cubicBezTo>
                  <a:cubicBezTo>
                    <a:pt x="3455" y="3313"/>
                    <a:pt x="2838" y="3035"/>
                    <a:pt x="2245" y="3035"/>
                  </a:cubicBezTo>
                  <a:cubicBezTo>
                    <a:pt x="2099" y="3035"/>
                    <a:pt x="1955" y="3052"/>
                    <a:pt x="1813" y="3094"/>
                  </a:cubicBezTo>
                  <a:cubicBezTo>
                    <a:pt x="1367" y="3233"/>
                    <a:pt x="1032" y="3623"/>
                    <a:pt x="837" y="4041"/>
                  </a:cubicBezTo>
                  <a:cubicBezTo>
                    <a:pt x="614" y="4460"/>
                    <a:pt x="558" y="4906"/>
                    <a:pt x="475" y="5352"/>
                  </a:cubicBezTo>
                  <a:cubicBezTo>
                    <a:pt x="335" y="6160"/>
                    <a:pt x="252" y="6913"/>
                    <a:pt x="112" y="7749"/>
                  </a:cubicBezTo>
                  <a:cubicBezTo>
                    <a:pt x="29" y="8278"/>
                    <a:pt x="1" y="8724"/>
                    <a:pt x="475" y="9031"/>
                  </a:cubicBezTo>
                  <a:cubicBezTo>
                    <a:pt x="1151" y="9433"/>
                    <a:pt x="2068" y="9560"/>
                    <a:pt x="2933" y="9560"/>
                  </a:cubicBezTo>
                  <a:cubicBezTo>
                    <a:pt x="3387" y="9560"/>
                    <a:pt x="3827" y="9525"/>
                    <a:pt x="4210" y="9477"/>
                  </a:cubicBezTo>
                  <a:cubicBezTo>
                    <a:pt x="5743" y="9254"/>
                    <a:pt x="7221" y="8557"/>
                    <a:pt x="8336" y="7526"/>
                  </a:cubicBezTo>
                  <a:cubicBezTo>
                    <a:pt x="10203" y="5742"/>
                    <a:pt x="11040" y="3149"/>
                    <a:pt x="11681" y="641"/>
                  </a:cubicBezTo>
                  <a:lnTo>
                    <a:pt x="11681" y="641"/>
                  </a:lnTo>
                  <a:cubicBezTo>
                    <a:pt x="11374" y="822"/>
                    <a:pt x="11040" y="892"/>
                    <a:pt x="10698" y="892"/>
                  </a:cubicBezTo>
                  <a:cubicBezTo>
                    <a:pt x="10357" y="892"/>
                    <a:pt x="10008" y="822"/>
                    <a:pt x="9674" y="724"/>
                  </a:cubicBezTo>
                  <a:cubicBezTo>
                    <a:pt x="9060" y="501"/>
                    <a:pt x="8419" y="195"/>
                    <a:pt x="7778" y="55"/>
                  </a:cubicBezTo>
                  <a:cubicBezTo>
                    <a:pt x="7607" y="20"/>
                    <a:pt x="7428"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9"/>
            <p:cNvSpPr/>
            <p:nvPr/>
          </p:nvSpPr>
          <p:spPr>
            <a:xfrm>
              <a:off x="8216435" y="3016721"/>
              <a:ext cx="283213" cy="230474"/>
            </a:xfrm>
            <a:custGeom>
              <a:rect b="b" l="l" r="r" t="t"/>
              <a:pathLst>
                <a:path extrusionOk="0" h="9256" w="11374">
                  <a:moveTo>
                    <a:pt x="6997" y="1"/>
                  </a:moveTo>
                  <a:cubicBezTo>
                    <a:pt x="5994" y="1199"/>
                    <a:pt x="5492" y="2844"/>
                    <a:pt x="5743" y="4377"/>
                  </a:cubicBezTo>
                  <a:cubicBezTo>
                    <a:pt x="5604" y="4433"/>
                    <a:pt x="5436" y="4516"/>
                    <a:pt x="5297" y="4572"/>
                  </a:cubicBezTo>
                  <a:cubicBezTo>
                    <a:pt x="4600" y="4935"/>
                    <a:pt x="3931" y="5297"/>
                    <a:pt x="3318" y="5771"/>
                  </a:cubicBezTo>
                  <a:cubicBezTo>
                    <a:pt x="3234" y="4935"/>
                    <a:pt x="3262" y="4098"/>
                    <a:pt x="3401" y="3290"/>
                  </a:cubicBezTo>
                  <a:cubicBezTo>
                    <a:pt x="3346" y="3290"/>
                    <a:pt x="3262" y="3262"/>
                    <a:pt x="3206" y="3262"/>
                  </a:cubicBezTo>
                  <a:cubicBezTo>
                    <a:pt x="3011" y="4126"/>
                    <a:pt x="2983" y="5046"/>
                    <a:pt x="3095" y="5910"/>
                  </a:cubicBezTo>
                  <a:cubicBezTo>
                    <a:pt x="2537" y="6273"/>
                    <a:pt x="2008" y="6746"/>
                    <a:pt x="1506" y="7192"/>
                  </a:cubicBezTo>
                  <a:cubicBezTo>
                    <a:pt x="1004" y="6022"/>
                    <a:pt x="837" y="4684"/>
                    <a:pt x="1032" y="3401"/>
                  </a:cubicBezTo>
                  <a:lnTo>
                    <a:pt x="1032" y="3401"/>
                  </a:lnTo>
                  <a:cubicBezTo>
                    <a:pt x="948" y="3485"/>
                    <a:pt x="865" y="3569"/>
                    <a:pt x="809" y="3708"/>
                  </a:cubicBezTo>
                  <a:cubicBezTo>
                    <a:pt x="670" y="4935"/>
                    <a:pt x="837" y="6217"/>
                    <a:pt x="1311" y="7360"/>
                  </a:cubicBezTo>
                  <a:cubicBezTo>
                    <a:pt x="865" y="7778"/>
                    <a:pt x="419" y="8280"/>
                    <a:pt x="1" y="8726"/>
                  </a:cubicBezTo>
                  <a:cubicBezTo>
                    <a:pt x="29" y="8809"/>
                    <a:pt x="56" y="8837"/>
                    <a:pt x="140" y="8893"/>
                  </a:cubicBezTo>
                  <a:cubicBezTo>
                    <a:pt x="530" y="8475"/>
                    <a:pt x="893" y="8057"/>
                    <a:pt x="1311" y="7638"/>
                  </a:cubicBezTo>
                  <a:lnTo>
                    <a:pt x="1506" y="7834"/>
                  </a:lnTo>
                  <a:cubicBezTo>
                    <a:pt x="2259" y="8558"/>
                    <a:pt x="3346" y="9088"/>
                    <a:pt x="4628" y="9255"/>
                  </a:cubicBezTo>
                  <a:lnTo>
                    <a:pt x="4767" y="9255"/>
                  </a:lnTo>
                  <a:cubicBezTo>
                    <a:pt x="4935" y="9227"/>
                    <a:pt x="5158" y="9144"/>
                    <a:pt x="5325" y="9088"/>
                  </a:cubicBezTo>
                  <a:lnTo>
                    <a:pt x="5325" y="9088"/>
                  </a:lnTo>
                  <a:cubicBezTo>
                    <a:pt x="5172" y="9102"/>
                    <a:pt x="5039" y="9109"/>
                    <a:pt x="4921" y="9109"/>
                  </a:cubicBezTo>
                  <a:cubicBezTo>
                    <a:pt x="4802" y="9109"/>
                    <a:pt x="4698" y="9102"/>
                    <a:pt x="4600" y="9088"/>
                  </a:cubicBezTo>
                  <a:cubicBezTo>
                    <a:pt x="3262" y="8893"/>
                    <a:pt x="2147" y="8335"/>
                    <a:pt x="1422" y="7555"/>
                  </a:cubicBezTo>
                  <a:cubicBezTo>
                    <a:pt x="1952" y="7053"/>
                    <a:pt x="2509" y="6607"/>
                    <a:pt x="3095" y="6189"/>
                  </a:cubicBezTo>
                  <a:cubicBezTo>
                    <a:pt x="4349" y="7165"/>
                    <a:pt x="5855" y="7778"/>
                    <a:pt x="7416" y="8029"/>
                  </a:cubicBezTo>
                  <a:cubicBezTo>
                    <a:pt x="7499" y="7945"/>
                    <a:pt x="7583" y="7917"/>
                    <a:pt x="7666" y="7861"/>
                  </a:cubicBezTo>
                  <a:cubicBezTo>
                    <a:pt x="6105" y="7638"/>
                    <a:pt x="4572" y="7025"/>
                    <a:pt x="3318" y="6077"/>
                  </a:cubicBezTo>
                  <a:cubicBezTo>
                    <a:pt x="3959" y="5631"/>
                    <a:pt x="4628" y="5213"/>
                    <a:pt x="5325" y="4851"/>
                  </a:cubicBezTo>
                  <a:cubicBezTo>
                    <a:pt x="6440" y="5659"/>
                    <a:pt x="7806" y="6161"/>
                    <a:pt x="9172" y="6245"/>
                  </a:cubicBezTo>
                  <a:cubicBezTo>
                    <a:pt x="9200" y="6189"/>
                    <a:pt x="9255" y="6105"/>
                    <a:pt x="9283" y="6050"/>
                  </a:cubicBezTo>
                  <a:cubicBezTo>
                    <a:pt x="7973" y="5966"/>
                    <a:pt x="6635" y="5520"/>
                    <a:pt x="5548" y="4767"/>
                  </a:cubicBezTo>
                  <a:cubicBezTo>
                    <a:pt x="5966" y="4544"/>
                    <a:pt x="6384" y="4377"/>
                    <a:pt x="6802" y="4154"/>
                  </a:cubicBezTo>
                  <a:cubicBezTo>
                    <a:pt x="6997" y="4070"/>
                    <a:pt x="7248" y="3959"/>
                    <a:pt x="7443" y="3847"/>
                  </a:cubicBezTo>
                  <a:cubicBezTo>
                    <a:pt x="8335" y="4182"/>
                    <a:pt x="9227" y="4377"/>
                    <a:pt x="10147" y="4433"/>
                  </a:cubicBezTo>
                  <a:lnTo>
                    <a:pt x="10231" y="4238"/>
                  </a:lnTo>
                  <a:cubicBezTo>
                    <a:pt x="9395" y="4210"/>
                    <a:pt x="8531" y="4015"/>
                    <a:pt x="7722" y="3708"/>
                  </a:cubicBezTo>
                  <a:cubicBezTo>
                    <a:pt x="8140" y="3513"/>
                    <a:pt x="8586" y="3290"/>
                    <a:pt x="9032" y="3039"/>
                  </a:cubicBezTo>
                  <a:cubicBezTo>
                    <a:pt x="9980" y="2482"/>
                    <a:pt x="10761" y="1840"/>
                    <a:pt x="11290" y="1088"/>
                  </a:cubicBezTo>
                  <a:cubicBezTo>
                    <a:pt x="11318" y="948"/>
                    <a:pt x="11346" y="781"/>
                    <a:pt x="11374" y="642"/>
                  </a:cubicBezTo>
                  <a:lnTo>
                    <a:pt x="11374" y="642"/>
                  </a:lnTo>
                  <a:cubicBezTo>
                    <a:pt x="11346" y="670"/>
                    <a:pt x="11318" y="670"/>
                    <a:pt x="11290" y="670"/>
                  </a:cubicBezTo>
                  <a:cubicBezTo>
                    <a:pt x="10761" y="1478"/>
                    <a:pt x="9980" y="2203"/>
                    <a:pt x="8921" y="2844"/>
                  </a:cubicBezTo>
                  <a:cubicBezTo>
                    <a:pt x="8531" y="3039"/>
                    <a:pt x="8140" y="3262"/>
                    <a:pt x="7778" y="3429"/>
                  </a:cubicBezTo>
                  <a:cubicBezTo>
                    <a:pt x="8112" y="2426"/>
                    <a:pt x="8642" y="1478"/>
                    <a:pt x="9311" y="642"/>
                  </a:cubicBezTo>
                  <a:cubicBezTo>
                    <a:pt x="9227" y="614"/>
                    <a:pt x="9172" y="614"/>
                    <a:pt x="9088" y="586"/>
                  </a:cubicBezTo>
                  <a:cubicBezTo>
                    <a:pt x="8391" y="1450"/>
                    <a:pt x="7862" y="2454"/>
                    <a:pt x="7527" y="3541"/>
                  </a:cubicBezTo>
                  <a:cubicBezTo>
                    <a:pt x="7276" y="3652"/>
                    <a:pt x="6997" y="3792"/>
                    <a:pt x="6747" y="3875"/>
                  </a:cubicBezTo>
                  <a:cubicBezTo>
                    <a:pt x="6468" y="3987"/>
                    <a:pt x="6189" y="4126"/>
                    <a:pt x="5966" y="4266"/>
                  </a:cubicBezTo>
                  <a:cubicBezTo>
                    <a:pt x="5715" y="2732"/>
                    <a:pt x="6245" y="1171"/>
                    <a:pt x="7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10"/>
          <p:cNvSpPr/>
          <p:nvPr>
            <p:ph idx="2" type="pic"/>
          </p:nvPr>
        </p:nvSpPr>
        <p:spPr>
          <a:xfrm>
            <a:off x="0" y="-14875"/>
            <a:ext cx="9144000" cy="5158500"/>
          </a:xfrm>
          <a:prstGeom prst="rect">
            <a:avLst/>
          </a:prstGeom>
          <a:noFill/>
          <a:ln>
            <a:noFill/>
          </a:ln>
        </p:spPr>
      </p:sp>
      <p:sp>
        <p:nvSpPr>
          <p:cNvPr id="164" name="Google Shape;164;p10"/>
          <p:cNvSpPr txBox="1"/>
          <p:nvPr>
            <p:ph type="title"/>
          </p:nvPr>
        </p:nvSpPr>
        <p:spPr>
          <a:xfrm>
            <a:off x="5923425" y="539500"/>
            <a:ext cx="2507400" cy="1080900"/>
          </a:xfrm>
          <a:prstGeom prst="rect">
            <a:avLst/>
          </a:prstGeom>
          <a:solidFill>
            <a:schemeClr val="dk2"/>
          </a:solid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1pPr>
            <a:lvl2pPr lvl="1"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2pPr>
            <a:lvl3pPr lvl="2"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3pPr>
            <a:lvl4pPr lvl="3"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4pPr>
            <a:lvl5pPr lvl="4"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5pPr>
            <a:lvl6pPr lvl="5"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6pPr>
            <a:lvl7pPr lvl="6"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7pPr>
            <a:lvl8pPr lvl="7"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8pPr>
            <a:lvl9pPr lvl="8" marR="0" rtl="0" algn="l">
              <a:lnSpc>
                <a:spcPct val="100000"/>
              </a:lnSpc>
              <a:spcBef>
                <a:spcPts val="0"/>
              </a:spcBef>
              <a:spcAft>
                <a:spcPts val="0"/>
              </a:spcAft>
              <a:buClr>
                <a:schemeClr val="dk1"/>
              </a:buClr>
              <a:buSzPts val="3000"/>
              <a:buFont typeface="Marcellus"/>
              <a:buNone/>
              <a:defRPr b="0" i="0" sz="3000" u="none" cap="none" strike="noStrike">
                <a:solidFill>
                  <a:schemeClr val="dk1"/>
                </a:solidFill>
                <a:latin typeface="Marcellus"/>
                <a:ea typeface="Marcellus"/>
                <a:cs typeface="Marcellus"/>
                <a:sym typeface="Marcellu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1pPr>
            <a:lvl2pPr indent="-304800" lvl="1" marL="9144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2pPr>
            <a:lvl3pPr indent="-304800" lvl="2" marL="13716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3pPr>
            <a:lvl4pPr indent="-304800" lvl="3" marL="18288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4pPr>
            <a:lvl5pPr indent="-304800" lvl="4" marL="22860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5pPr>
            <a:lvl6pPr indent="-304800" lvl="5" marL="27432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6pPr>
            <a:lvl7pPr indent="-304800" lvl="6" marL="32004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7pPr>
            <a:lvl8pPr indent="-304800" lvl="7" marL="36576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8pPr>
            <a:lvl9pPr indent="-304800" lvl="8" marL="4114800" marR="0" rtl="0" algn="l">
              <a:lnSpc>
                <a:spcPct val="100000"/>
              </a:lnSpc>
              <a:spcBef>
                <a:spcPts val="0"/>
              </a:spcBef>
              <a:spcAft>
                <a:spcPts val="0"/>
              </a:spcAft>
              <a:buClr>
                <a:schemeClr val="dk1"/>
              </a:buClr>
              <a:buSzPts val="1200"/>
              <a:buFont typeface="Mulish"/>
              <a:buChar char="■"/>
              <a:defRPr b="0" i="0" sz="1200" u="none" cap="none" strike="noStrike">
                <a:solidFill>
                  <a:schemeClr val="dk1"/>
                </a:solidFill>
                <a:latin typeface="Mulish"/>
                <a:ea typeface="Mulish"/>
                <a:cs typeface="Mulish"/>
                <a:sym typeface="Mulis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7"/>
          <p:cNvSpPr txBox="1"/>
          <p:nvPr>
            <p:ph type="ctrTitle"/>
          </p:nvPr>
        </p:nvSpPr>
        <p:spPr>
          <a:xfrm>
            <a:off x="658200" y="0"/>
            <a:ext cx="7401600" cy="204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Advanced Food Recognition and Calorie Tracking System</a:t>
            </a:r>
            <a:endParaRPr sz="5100"/>
          </a:p>
        </p:txBody>
      </p:sp>
      <p:sp>
        <p:nvSpPr>
          <p:cNvPr id="462" name="Google Shape;462;p27"/>
          <p:cNvSpPr txBox="1"/>
          <p:nvPr>
            <p:ph idx="1" type="subTitle"/>
          </p:nvPr>
        </p:nvSpPr>
        <p:spPr>
          <a:xfrm>
            <a:off x="827425" y="2130675"/>
            <a:ext cx="5014200" cy="15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sz="1300">
                <a:latin typeface="Marcellus"/>
                <a:ea typeface="Marcellus"/>
                <a:cs typeface="Marcellus"/>
                <a:sym typeface="Marcellus"/>
              </a:rPr>
              <a:t>PRESENTED BY :</a:t>
            </a:r>
            <a:endParaRPr b="1" sz="1300">
              <a:latin typeface="Marcellus"/>
              <a:ea typeface="Marcellus"/>
              <a:cs typeface="Marcellus"/>
              <a:sym typeface="Marcellus"/>
            </a:endParaRPr>
          </a:p>
          <a:p>
            <a:pPr indent="0" lvl="0" marL="0" rtl="0" algn="l">
              <a:lnSpc>
                <a:spcPct val="100000"/>
              </a:lnSpc>
              <a:spcBef>
                <a:spcPts val="0"/>
              </a:spcBef>
              <a:spcAft>
                <a:spcPts val="0"/>
              </a:spcAft>
              <a:buSzPts val="1200"/>
              <a:buNone/>
            </a:pPr>
            <a:br>
              <a:rPr b="1" lang="en" sz="1300">
                <a:latin typeface="Marcellus"/>
                <a:ea typeface="Marcellus"/>
                <a:cs typeface="Marcellus"/>
                <a:sym typeface="Marcellus"/>
              </a:rPr>
            </a:br>
            <a:r>
              <a:rPr b="1" lang="en" sz="1300">
                <a:latin typeface="Marcellus"/>
                <a:ea typeface="Marcellus"/>
                <a:cs typeface="Marcellus"/>
                <a:sym typeface="Marcellus"/>
              </a:rPr>
              <a:t>A20598756 - Carlos González-Chamorro</a:t>
            </a:r>
            <a:br>
              <a:rPr b="1" lang="en" sz="1300">
                <a:latin typeface="Marcellus"/>
                <a:ea typeface="Marcellus"/>
                <a:cs typeface="Marcellus"/>
                <a:sym typeface="Marcellus"/>
              </a:rPr>
            </a:br>
            <a:r>
              <a:rPr b="1" lang="en" sz="1300">
                <a:latin typeface="Marcellus"/>
                <a:ea typeface="Marcellus"/>
                <a:cs typeface="Marcellus"/>
                <a:sym typeface="Marcellus"/>
              </a:rPr>
              <a:t>A20594446 - Rudra Hirenkumar Patel</a:t>
            </a:r>
            <a:endParaRPr b="1" sz="1300">
              <a:latin typeface="Marcellus"/>
              <a:ea typeface="Marcellus"/>
              <a:cs typeface="Marcellus"/>
              <a:sym typeface="Marcellus"/>
            </a:endParaRPr>
          </a:p>
          <a:p>
            <a:pPr indent="0" lvl="0" marL="0" rtl="0" algn="l">
              <a:lnSpc>
                <a:spcPct val="100000"/>
              </a:lnSpc>
              <a:spcBef>
                <a:spcPts val="0"/>
              </a:spcBef>
              <a:spcAft>
                <a:spcPts val="0"/>
              </a:spcAft>
              <a:buSzPts val="1200"/>
              <a:buNone/>
            </a:pPr>
            <a:r>
              <a:rPr b="1" lang="en" sz="1300">
                <a:latin typeface="Marcellus"/>
                <a:ea typeface="Marcellus"/>
                <a:cs typeface="Marcellus"/>
                <a:sym typeface="Marcellus"/>
              </a:rPr>
              <a:t>A20459115 - Tyler Keating</a:t>
            </a:r>
            <a:endParaRPr b="1" sz="1300">
              <a:latin typeface="Marcellus"/>
              <a:ea typeface="Marcellus"/>
              <a:cs typeface="Marcellus"/>
              <a:sym typeface="Marcellus"/>
            </a:endParaRPr>
          </a:p>
          <a:p>
            <a:pPr indent="0" lvl="0" marL="0" rtl="0" algn="l">
              <a:lnSpc>
                <a:spcPct val="100000"/>
              </a:lnSpc>
              <a:spcBef>
                <a:spcPts val="0"/>
              </a:spcBef>
              <a:spcAft>
                <a:spcPts val="0"/>
              </a:spcAft>
              <a:buSzPts val="1200"/>
              <a:buNone/>
            </a:pPr>
            <a:r>
              <a:rPr b="1" lang="en" sz="1300">
                <a:latin typeface="Marcellus"/>
                <a:ea typeface="Marcellus"/>
                <a:cs typeface="Marcellus"/>
                <a:sym typeface="Marcellus"/>
              </a:rPr>
              <a:t>A20586100 - Thejaswini Mundargi</a:t>
            </a:r>
            <a:endParaRPr b="1" sz="1300">
              <a:latin typeface="Marcellus"/>
              <a:ea typeface="Marcellus"/>
              <a:cs typeface="Marcellus"/>
              <a:sym typeface="Marcellus"/>
            </a:endParaRPr>
          </a:p>
          <a:p>
            <a:pPr indent="0" lvl="0" marL="0" rtl="0" algn="l">
              <a:lnSpc>
                <a:spcPct val="100000"/>
              </a:lnSpc>
              <a:spcBef>
                <a:spcPts val="0"/>
              </a:spcBef>
              <a:spcAft>
                <a:spcPts val="0"/>
              </a:spcAft>
              <a:buSzPts val="1200"/>
              <a:buNone/>
            </a:pPr>
            <a:r>
              <a:rPr b="1" lang="en" sz="1300">
                <a:latin typeface="Marcellus"/>
                <a:ea typeface="Marcellus"/>
                <a:cs typeface="Marcellus"/>
                <a:sym typeface="Marcellus"/>
              </a:rPr>
              <a:t>A20598464 - Gayatri Sanjay Gaikwad</a:t>
            </a:r>
            <a:endParaRPr b="1" sz="1300">
              <a:latin typeface="Marcellus"/>
              <a:ea typeface="Marcellus"/>
              <a:cs typeface="Marcellus"/>
              <a:sym typeface="Marcellus"/>
            </a:endParaRPr>
          </a:p>
          <a:p>
            <a:pPr indent="0" lvl="0" marL="0" rtl="0" algn="l">
              <a:lnSpc>
                <a:spcPct val="100000"/>
              </a:lnSpc>
              <a:spcBef>
                <a:spcPts val="0"/>
              </a:spcBef>
              <a:spcAft>
                <a:spcPts val="0"/>
              </a:spcAft>
              <a:buSzPts val="1200"/>
              <a:buNone/>
            </a:pPr>
            <a:r>
              <a:t/>
            </a:r>
            <a:endParaRPr b="1" sz="1300">
              <a:latin typeface="Marcellus"/>
              <a:ea typeface="Marcellus"/>
              <a:cs typeface="Marcellus"/>
              <a:sym typeface="Marcellus"/>
            </a:endParaRPr>
          </a:p>
          <a:p>
            <a:pPr indent="0" lvl="0" marL="0" rtl="0" algn="l">
              <a:lnSpc>
                <a:spcPct val="100000"/>
              </a:lnSpc>
              <a:spcBef>
                <a:spcPts val="0"/>
              </a:spcBef>
              <a:spcAft>
                <a:spcPts val="0"/>
              </a:spcAft>
              <a:buSzPts val="1200"/>
              <a:buNone/>
            </a:pPr>
            <a:br>
              <a:rPr lang="en" sz="1300">
                <a:latin typeface="Marcellus"/>
                <a:ea typeface="Marcellus"/>
                <a:cs typeface="Marcellus"/>
                <a:sym typeface="Marcellus"/>
              </a:rPr>
            </a:br>
            <a:endParaRPr sz="1300">
              <a:latin typeface="Marcellus"/>
              <a:ea typeface="Marcellus"/>
              <a:cs typeface="Marcellus"/>
              <a:sym typeface="Marcellus"/>
            </a:endParaRPr>
          </a:p>
        </p:txBody>
      </p:sp>
      <p:cxnSp>
        <p:nvCxnSpPr>
          <p:cNvPr id="463" name="Google Shape;463;p27"/>
          <p:cNvCxnSpPr/>
          <p:nvPr/>
        </p:nvCxnSpPr>
        <p:spPr>
          <a:xfrm>
            <a:off x="827413" y="2046888"/>
            <a:ext cx="1974300" cy="0"/>
          </a:xfrm>
          <a:prstGeom prst="straightConnector1">
            <a:avLst/>
          </a:prstGeom>
          <a:noFill/>
          <a:ln cap="flat" cmpd="sng" w="9525">
            <a:solidFill>
              <a:schemeClr val="dk1"/>
            </a:solidFill>
            <a:prstDash val="solid"/>
            <a:round/>
            <a:headEnd len="sm" w="sm" type="none"/>
            <a:tailEnd len="sm" w="sm" type="none"/>
          </a:ln>
        </p:spPr>
      </p:cxnSp>
      <p:grpSp>
        <p:nvGrpSpPr>
          <p:cNvPr id="464" name="Google Shape;464;p27"/>
          <p:cNvGrpSpPr/>
          <p:nvPr/>
        </p:nvGrpSpPr>
        <p:grpSpPr>
          <a:xfrm rot="-2859763">
            <a:off x="4191367" y="3812814"/>
            <a:ext cx="335282" cy="209311"/>
            <a:chOff x="5041635" y="3575776"/>
            <a:chExt cx="335278" cy="209309"/>
          </a:xfrm>
        </p:grpSpPr>
        <p:sp>
          <p:nvSpPr>
            <p:cNvPr id="465" name="Google Shape;465;p2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27"/>
          <p:cNvGrpSpPr/>
          <p:nvPr/>
        </p:nvGrpSpPr>
        <p:grpSpPr>
          <a:xfrm rot="9764795">
            <a:off x="162335" y="4746039"/>
            <a:ext cx="523946" cy="327118"/>
            <a:chOff x="5041635" y="3575776"/>
            <a:chExt cx="335278" cy="209309"/>
          </a:xfrm>
        </p:grpSpPr>
        <p:sp>
          <p:nvSpPr>
            <p:cNvPr id="468" name="Google Shape;468;p27"/>
            <p:cNvSpPr/>
            <p:nvPr/>
          </p:nvSpPr>
          <p:spPr>
            <a:xfrm>
              <a:off x="5042332" y="3575776"/>
              <a:ext cx="334581" cy="209309"/>
            </a:xfrm>
            <a:custGeom>
              <a:rect b="b" l="l" r="r" t="t"/>
              <a:pathLst>
                <a:path extrusionOk="0" h="8406" w="13437">
                  <a:moveTo>
                    <a:pt x="8588" y="0"/>
                  </a:moveTo>
                  <a:cubicBezTo>
                    <a:pt x="7379" y="0"/>
                    <a:pt x="6172" y="307"/>
                    <a:pt x="5102" y="852"/>
                  </a:cubicBezTo>
                  <a:cubicBezTo>
                    <a:pt x="2844" y="2023"/>
                    <a:pt x="1283" y="4281"/>
                    <a:pt x="1" y="6511"/>
                  </a:cubicBezTo>
                  <a:cubicBezTo>
                    <a:pt x="145" y="6475"/>
                    <a:pt x="290" y="6458"/>
                    <a:pt x="435" y="6458"/>
                  </a:cubicBezTo>
                  <a:cubicBezTo>
                    <a:pt x="964" y="6458"/>
                    <a:pt x="1487" y="6679"/>
                    <a:pt x="1924" y="6985"/>
                  </a:cubicBezTo>
                  <a:cubicBezTo>
                    <a:pt x="2482" y="7347"/>
                    <a:pt x="3011" y="7821"/>
                    <a:pt x="3597" y="8128"/>
                  </a:cubicBezTo>
                  <a:cubicBezTo>
                    <a:pt x="3949" y="8296"/>
                    <a:pt x="4334" y="8406"/>
                    <a:pt x="4703" y="8406"/>
                  </a:cubicBezTo>
                  <a:cubicBezTo>
                    <a:pt x="5005" y="8406"/>
                    <a:pt x="5297" y="8332"/>
                    <a:pt x="5548" y="8156"/>
                  </a:cubicBezTo>
                  <a:cubicBezTo>
                    <a:pt x="6384" y="7598"/>
                    <a:pt x="6496" y="6204"/>
                    <a:pt x="7471" y="5954"/>
                  </a:cubicBezTo>
                  <a:cubicBezTo>
                    <a:pt x="7558" y="5933"/>
                    <a:pt x="7643" y="5924"/>
                    <a:pt x="7727" y="5924"/>
                  </a:cubicBezTo>
                  <a:cubicBezTo>
                    <a:pt x="8541" y="5924"/>
                    <a:pt x="9249" y="6792"/>
                    <a:pt x="10104" y="6792"/>
                  </a:cubicBezTo>
                  <a:cubicBezTo>
                    <a:pt x="10128" y="6792"/>
                    <a:pt x="10151" y="6791"/>
                    <a:pt x="10175" y="6790"/>
                  </a:cubicBezTo>
                  <a:cubicBezTo>
                    <a:pt x="10649" y="6790"/>
                    <a:pt x="11067" y="6511"/>
                    <a:pt x="11374" y="6177"/>
                  </a:cubicBezTo>
                  <a:cubicBezTo>
                    <a:pt x="11681" y="5814"/>
                    <a:pt x="11904" y="5396"/>
                    <a:pt x="12071" y="4978"/>
                  </a:cubicBezTo>
                  <a:cubicBezTo>
                    <a:pt x="12377" y="4281"/>
                    <a:pt x="12740" y="3556"/>
                    <a:pt x="13046" y="2859"/>
                  </a:cubicBezTo>
                  <a:cubicBezTo>
                    <a:pt x="13242" y="2386"/>
                    <a:pt x="13437" y="1912"/>
                    <a:pt x="13046" y="1493"/>
                  </a:cubicBezTo>
                  <a:cubicBezTo>
                    <a:pt x="12266" y="657"/>
                    <a:pt x="10705" y="211"/>
                    <a:pt x="9590" y="72"/>
                  </a:cubicBezTo>
                  <a:cubicBezTo>
                    <a:pt x="9258" y="24"/>
                    <a:pt x="8923" y="0"/>
                    <a:pt x="85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7"/>
            <p:cNvSpPr/>
            <p:nvPr/>
          </p:nvSpPr>
          <p:spPr>
            <a:xfrm>
              <a:off x="5041635" y="3578888"/>
              <a:ext cx="327659" cy="205525"/>
            </a:xfrm>
            <a:custGeom>
              <a:rect b="b" l="l" r="r" t="t"/>
              <a:pathLst>
                <a:path extrusionOk="0" h="8254" w="13159">
                  <a:moveTo>
                    <a:pt x="8396" y="0"/>
                  </a:moveTo>
                  <a:cubicBezTo>
                    <a:pt x="8334" y="0"/>
                    <a:pt x="8268" y="9"/>
                    <a:pt x="8196" y="30"/>
                  </a:cubicBezTo>
                  <a:lnTo>
                    <a:pt x="8604" y="30"/>
                  </a:lnTo>
                  <a:cubicBezTo>
                    <a:pt x="8539" y="13"/>
                    <a:pt x="8470" y="0"/>
                    <a:pt x="8396" y="0"/>
                  </a:cubicBezTo>
                  <a:close/>
                  <a:moveTo>
                    <a:pt x="8604" y="30"/>
                  </a:moveTo>
                  <a:cubicBezTo>
                    <a:pt x="8696" y="55"/>
                    <a:pt x="8781" y="90"/>
                    <a:pt x="8865" y="114"/>
                  </a:cubicBezTo>
                  <a:cubicBezTo>
                    <a:pt x="10064" y="672"/>
                    <a:pt x="11012" y="1508"/>
                    <a:pt x="11458" y="2456"/>
                  </a:cubicBezTo>
                  <a:cubicBezTo>
                    <a:pt x="10844" y="2762"/>
                    <a:pt x="10175" y="3097"/>
                    <a:pt x="9479" y="3320"/>
                  </a:cubicBezTo>
                  <a:cubicBezTo>
                    <a:pt x="8531" y="2065"/>
                    <a:pt x="7249" y="1034"/>
                    <a:pt x="5827" y="365"/>
                  </a:cubicBezTo>
                  <a:cubicBezTo>
                    <a:pt x="5715" y="393"/>
                    <a:pt x="5660" y="421"/>
                    <a:pt x="5548" y="476"/>
                  </a:cubicBezTo>
                  <a:cubicBezTo>
                    <a:pt x="6998" y="1090"/>
                    <a:pt x="8280" y="2121"/>
                    <a:pt x="9283" y="3403"/>
                  </a:cubicBezTo>
                  <a:cubicBezTo>
                    <a:pt x="8531" y="3654"/>
                    <a:pt x="7778" y="3849"/>
                    <a:pt x="6998" y="4017"/>
                  </a:cubicBezTo>
                  <a:cubicBezTo>
                    <a:pt x="6161" y="2957"/>
                    <a:pt x="4991" y="2149"/>
                    <a:pt x="3708" y="1647"/>
                  </a:cubicBezTo>
                  <a:cubicBezTo>
                    <a:pt x="3625" y="1731"/>
                    <a:pt x="3569" y="1759"/>
                    <a:pt x="3485" y="1842"/>
                  </a:cubicBezTo>
                  <a:cubicBezTo>
                    <a:pt x="4740" y="2288"/>
                    <a:pt x="5883" y="3041"/>
                    <a:pt x="6747" y="4100"/>
                  </a:cubicBezTo>
                  <a:cubicBezTo>
                    <a:pt x="6301" y="4156"/>
                    <a:pt x="5827" y="4240"/>
                    <a:pt x="5353" y="4295"/>
                  </a:cubicBezTo>
                  <a:lnTo>
                    <a:pt x="4628" y="4407"/>
                  </a:lnTo>
                  <a:cubicBezTo>
                    <a:pt x="3903" y="3849"/>
                    <a:pt x="3067" y="3403"/>
                    <a:pt x="2203" y="3125"/>
                  </a:cubicBezTo>
                  <a:cubicBezTo>
                    <a:pt x="2147" y="3180"/>
                    <a:pt x="2092" y="3236"/>
                    <a:pt x="2064" y="3292"/>
                  </a:cubicBezTo>
                  <a:cubicBezTo>
                    <a:pt x="2844" y="3571"/>
                    <a:pt x="3625" y="3961"/>
                    <a:pt x="4322" y="4491"/>
                  </a:cubicBezTo>
                  <a:cubicBezTo>
                    <a:pt x="3820" y="4546"/>
                    <a:pt x="3374" y="4658"/>
                    <a:pt x="2928" y="4769"/>
                  </a:cubicBezTo>
                  <a:cubicBezTo>
                    <a:pt x="1841" y="5048"/>
                    <a:pt x="949" y="5466"/>
                    <a:pt x="252" y="6024"/>
                  </a:cubicBezTo>
                  <a:cubicBezTo>
                    <a:pt x="168" y="6163"/>
                    <a:pt x="57" y="6302"/>
                    <a:pt x="1" y="6442"/>
                  </a:cubicBezTo>
                  <a:cubicBezTo>
                    <a:pt x="29" y="6442"/>
                    <a:pt x="57" y="6442"/>
                    <a:pt x="112" y="6386"/>
                  </a:cubicBezTo>
                  <a:cubicBezTo>
                    <a:pt x="809" y="5773"/>
                    <a:pt x="1785" y="5271"/>
                    <a:pt x="3011" y="4964"/>
                  </a:cubicBezTo>
                  <a:cubicBezTo>
                    <a:pt x="3402" y="4853"/>
                    <a:pt x="3820" y="4797"/>
                    <a:pt x="4266" y="4714"/>
                  </a:cubicBezTo>
                  <a:lnTo>
                    <a:pt x="4266" y="4714"/>
                  </a:lnTo>
                  <a:cubicBezTo>
                    <a:pt x="3625" y="5606"/>
                    <a:pt x="2872" y="6358"/>
                    <a:pt x="2036" y="6999"/>
                  </a:cubicBezTo>
                  <a:cubicBezTo>
                    <a:pt x="2092" y="7027"/>
                    <a:pt x="2175" y="7055"/>
                    <a:pt x="2203" y="7139"/>
                  </a:cubicBezTo>
                  <a:cubicBezTo>
                    <a:pt x="3095" y="6470"/>
                    <a:pt x="3903" y="5633"/>
                    <a:pt x="4545" y="4686"/>
                  </a:cubicBezTo>
                  <a:cubicBezTo>
                    <a:pt x="4823" y="4658"/>
                    <a:pt x="5102" y="4630"/>
                    <a:pt x="5381" y="4546"/>
                  </a:cubicBezTo>
                  <a:cubicBezTo>
                    <a:pt x="5660" y="4518"/>
                    <a:pt x="5966" y="4491"/>
                    <a:pt x="6245" y="4407"/>
                  </a:cubicBezTo>
                  <a:lnTo>
                    <a:pt x="6245" y="4407"/>
                  </a:lnTo>
                  <a:cubicBezTo>
                    <a:pt x="6022" y="5940"/>
                    <a:pt x="5130" y="7334"/>
                    <a:pt x="3792" y="8142"/>
                  </a:cubicBezTo>
                  <a:cubicBezTo>
                    <a:pt x="3876" y="8170"/>
                    <a:pt x="3987" y="8198"/>
                    <a:pt x="4071" y="8254"/>
                  </a:cubicBezTo>
                  <a:cubicBezTo>
                    <a:pt x="5409" y="7362"/>
                    <a:pt x="6301" y="5940"/>
                    <a:pt x="6496" y="4379"/>
                  </a:cubicBezTo>
                  <a:cubicBezTo>
                    <a:pt x="6663" y="4351"/>
                    <a:pt x="6830" y="4295"/>
                    <a:pt x="6970" y="4295"/>
                  </a:cubicBezTo>
                  <a:cubicBezTo>
                    <a:pt x="7722" y="4156"/>
                    <a:pt x="8475" y="3961"/>
                    <a:pt x="9200" y="3710"/>
                  </a:cubicBezTo>
                  <a:lnTo>
                    <a:pt x="9200" y="3710"/>
                  </a:lnTo>
                  <a:cubicBezTo>
                    <a:pt x="9060" y="4518"/>
                    <a:pt x="8782" y="5327"/>
                    <a:pt x="8419" y="6079"/>
                  </a:cubicBezTo>
                  <a:lnTo>
                    <a:pt x="8642" y="6191"/>
                  </a:lnTo>
                  <a:cubicBezTo>
                    <a:pt x="9033" y="5383"/>
                    <a:pt x="9311" y="4546"/>
                    <a:pt x="9451" y="3682"/>
                  </a:cubicBezTo>
                  <a:cubicBezTo>
                    <a:pt x="10092" y="3431"/>
                    <a:pt x="10733" y="3180"/>
                    <a:pt x="11318" y="2874"/>
                  </a:cubicBezTo>
                  <a:lnTo>
                    <a:pt x="11318" y="2874"/>
                  </a:lnTo>
                  <a:cubicBezTo>
                    <a:pt x="11458" y="4156"/>
                    <a:pt x="11263" y="5494"/>
                    <a:pt x="10733" y="6637"/>
                  </a:cubicBezTo>
                  <a:cubicBezTo>
                    <a:pt x="10844" y="6581"/>
                    <a:pt x="10984" y="6498"/>
                    <a:pt x="11040" y="6442"/>
                  </a:cubicBezTo>
                  <a:cubicBezTo>
                    <a:pt x="11541" y="5271"/>
                    <a:pt x="11709" y="3989"/>
                    <a:pt x="11541" y="2762"/>
                  </a:cubicBezTo>
                  <a:cubicBezTo>
                    <a:pt x="12099" y="2484"/>
                    <a:pt x="12656" y="2177"/>
                    <a:pt x="13158" y="1842"/>
                  </a:cubicBezTo>
                  <a:cubicBezTo>
                    <a:pt x="13130" y="1759"/>
                    <a:pt x="13130" y="1703"/>
                    <a:pt x="13074" y="1619"/>
                  </a:cubicBezTo>
                  <a:cubicBezTo>
                    <a:pt x="12573" y="1926"/>
                    <a:pt x="12099" y="2205"/>
                    <a:pt x="11597" y="2484"/>
                  </a:cubicBezTo>
                  <a:lnTo>
                    <a:pt x="11486" y="2288"/>
                  </a:lnTo>
                  <a:cubicBezTo>
                    <a:pt x="10984" y="1341"/>
                    <a:pt x="10064" y="588"/>
                    <a:pt x="8893" y="58"/>
                  </a:cubicBezTo>
                  <a:cubicBezTo>
                    <a:pt x="8837" y="58"/>
                    <a:pt x="8810" y="30"/>
                    <a:pt x="8782" y="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0" name="Google Shape;470;p27"/>
          <p:cNvSpPr/>
          <p:nvPr/>
        </p:nvSpPr>
        <p:spPr>
          <a:xfrm>
            <a:off x="3976255" y="3868044"/>
            <a:ext cx="217277" cy="219344"/>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7"/>
          <p:cNvSpPr/>
          <p:nvPr/>
        </p:nvSpPr>
        <p:spPr>
          <a:xfrm rot="3636711">
            <a:off x="683595" y="4030072"/>
            <a:ext cx="217295" cy="219362"/>
          </a:xfrm>
          <a:custGeom>
            <a:rect b="b" l="l" r="r" t="t"/>
            <a:pathLst>
              <a:path extrusionOk="0" fill="none" h="8809" w="8726">
                <a:moveTo>
                  <a:pt x="1561" y="8809"/>
                </a:moveTo>
                <a:cubicBezTo>
                  <a:pt x="1004" y="7917"/>
                  <a:pt x="474" y="6969"/>
                  <a:pt x="251" y="5966"/>
                </a:cubicBezTo>
                <a:cubicBezTo>
                  <a:pt x="0" y="4962"/>
                  <a:pt x="56" y="3791"/>
                  <a:pt x="558" y="2899"/>
                </a:cubicBezTo>
                <a:cubicBezTo>
                  <a:pt x="1060" y="1980"/>
                  <a:pt x="2091" y="1283"/>
                  <a:pt x="3122" y="1366"/>
                </a:cubicBezTo>
                <a:cubicBezTo>
                  <a:pt x="4182" y="1422"/>
                  <a:pt x="5157" y="2370"/>
                  <a:pt x="5102" y="3401"/>
                </a:cubicBezTo>
                <a:cubicBezTo>
                  <a:pt x="5102" y="3875"/>
                  <a:pt x="4906" y="4321"/>
                  <a:pt x="4544" y="4600"/>
                </a:cubicBezTo>
                <a:cubicBezTo>
                  <a:pt x="4210" y="4879"/>
                  <a:pt x="3680" y="4990"/>
                  <a:pt x="3290" y="4767"/>
                </a:cubicBezTo>
                <a:cubicBezTo>
                  <a:pt x="2872" y="4600"/>
                  <a:pt x="2593" y="4154"/>
                  <a:pt x="2537" y="3652"/>
                </a:cubicBezTo>
                <a:cubicBezTo>
                  <a:pt x="2453" y="3206"/>
                  <a:pt x="2593" y="2732"/>
                  <a:pt x="2816" y="2314"/>
                </a:cubicBezTo>
                <a:cubicBezTo>
                  <a:pt x="3345" y="1255"/>
                  <a:pt x="4349" y="502"/>
                  <a:pt x="5464" y="251"/>
                </a:cubicBezTo>
                <a:cubicBezTo>
                  <a:pt x="6579" y="0"/>
                  <a:pt x="7833" y="307"/>
                  <a:pt x="8725" y="106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27"/>
          <p:cNvPicPr preferRelativeResize="0"/>
          <p:nvPr/>
        </p:nvPicPr>
        <p:blipFill rotWithShape="1">
          <a:blip r:embed="rId3">
            <a:alphaModFix/>
          </a:blip>
          <a:srcRect b="0" l="0" r="0" t="0"/>
          <a:stretch/>
        </p:blipFill>
        <p:spPr>
          <a:xfrm>
            <a:off x="5233175" y="2558213"/>
            <a:ext cx="3462350" cy="2046774"/>
          </a:xfrm>
          <a:prstGeom prst="rect">
            <a:avLst/>
          </a:prstGeom>
          <a:noFill/>
          <a:ln>
            <a:noFill/>
          </a:ln>
        </p:spPr>
      </p:pic>
      <p:sp>
        <p:nvSpPr>
          <p:cNvPr id="473" name="Google Shape;473;p27"/>
          <p:cNvSpPr txBox="1"/>
          <p:nvPr/>
        </p:nvSpPr>
        <p:spPr>
          <a:xfrm>
            <a:off x="917975" y="4410850"/>
            <a:ext cx="4315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Marcellus"/>
                <a:ea typeface="Marcellus"/>
                <a:cs typeface="Marcellus"/>
                <a:sym typeface="Marcellus"/>
              </a:rPr>
              <a:t>Under Guidance of  Prof. Shouvik Roy</a:t>
            </a:r>
            <a:endParaRPr b="1" i="0" sz="1400" u="none" cap="none" strike="noStrike">
              <a:solidFill>
                <a:srgbClr val="000000"/>
              </a:solidFill>
              <a:latin typeface="Marcellus"/>
              <a:ea typeface="Marcellus"/>
              <a:cs typeface="Marcellus"/>
              <a:sym typeface="Marcellus"/>
            </a:endParaRPr>
          </a:p>
        </p:txBody>
      </p:sp>
      <p:sp>
        <p:nvSpPr>
          <p:cNvPr id="474" name="Google Shape;474;p27"/>
          <p:cNvSpPr txBox="1"/>
          <p:nvPr/>
        </p:nvSpPr>
        <p:spPr>
          <a:xfrm>
            <a:off x="6135025" y="4795750"/>
            <a:ext cx="30807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Rudra Hirenkumar Patel</a:t>
            </a:r>
            <a:endParaRPr b="0" i="0" sz="1200" u="none" cap="none" strike="noStrike">
              <a:solidFill>
                <a:schemeClr val="dk1"/>
              </a:solidFill>
              <a:latin typeface="Mulish"/>
              <a:ea typeface="Mulish"/>
              <a:cs typeface="Mulish"/>
              <a:sym typeface="Mulish"/>
            </a:endParaRPr>
          </a:p>
        </p:txBody>
      </p:sp>
      <p:sp>
        <p:nvSpPr>
          <p:cNvPr id="475" name="Google Shape;475;p27"/>
          <p:cNvSpPr txBox="1"/>
          <p:nvPr/>
        </p:nvSpPr>
        <p:spPr>
          <a:xfrm>
            <a:off x="2681850" y="190500"/>
            <a:ext cx="2794800" cy="38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Marcellus"/>
                <a:ea typeface="Marcellus"/>
                <a:cs typeface="Marcellus"/>
                <a:sym typeface="Marcellus"/>
              </a:rPr>
              <a:t>CS584 Machine Learning</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6"/>
          <p:cNvSpPr txBox="1"/>
          <p:nvPr>
            <p:ph type="title"/>
          </p:nvPr>
        </p:nvSpPr>
        <p:spPr>
          <a:xfrm>
            <a:off x="720000" y="1557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BIGGEST CHALLENGE FACED IN PHASE I</a:t>
            </a:r>
            <a:endParaRPr b="1" sz="2900"/>
          </a:p>
          <a:p>
            <a:pPr indent="0" lvl="0" marL="0" rtl="0" algn="l">
              <a:lnSpc>
                <a:spcPct val="100000"/>
              </a:lnSpc>
              <a:spcBef>
                <a:spcPts val="0"/>
              </a:spcBef>
              <a:spcAft>
                <a:spcPts val="0"/>
              </a:spcAft>
              <a:buSzPts val="3000"/>
              <a:buNone/>
            </a:pPr>
            <a:r>
              <a:t/>
            </a:r>
            <a:endParaRPr b="1" sz="2900">
              <a:highlight>
                <a:srgbClr val="FFFFFF"/>
              </a:highlight>
            </a:endParaRPr>
          </a:p>
          <a:p>
            <a:pPr indent="0" lvl="0" marL="0" rtl="0" algn="l">
              <a:lnSpc>
                <a:spcPct val="100000"/>
              </a:lnSpc>
              <a:spcBef>
                <a:spcPts val="0"/>
              </a:spcBef>
              <a:spcAft>
                <a:spcPts val="0"/>
              </a:spcAft>
              <a:buSzPts val="3000"/>
              <a:buNone/>
            </a:pPr>
            <a:r>
              <a:t/>
            </a:r>
            <a:endParaRPr b="1" sz="2900">
              <a:highlight>
                <a:srgbClr val="FFFFFF"/>
              </a:highlight>
            </a:endParaRPr>
          </a:p>
        </p:txBody>
      </p:sp>
      <p:sp>
        <p:nvSpPr>
          <p:cNvPr id="546" name="Google Shape;546;p36"/>
          <p:cNvSpPr txBox="1"/>
          <p:nvPr>
            <p:ph idx="1" type="body"/>
          </p:nvPr>
        </p:nvSpPr>
        <p:spPr>
          <a:xfrm>
            <a:off x="631200" y="891950"/>
            <a:ext cx="7881600" cy="369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200"/>
              <a:buNone/>
            </a:pPr>
            <a:r>
              <a:rPr b="1" lang="en" sz="1700">
                <a:latin typeface="Marcellus"/>
                <a:ea typeface="Marcellus"/>
                <a:cs typeface="Marcellus"/>
                <a:sym typeface="Marcellus"/>
              </a:rPr>
              <a:t>Data Pre-processing Complexity:</a:t>
            </a:r>
            <a:endParaRPr b="1" sz="1700">
              <a:latin typeface="Marcellus"/>
              <a:ea typeface="Marcellus"/>
              <a:cs typeface="Marcellus"/>
              <a:sym typeface="Marcellus"/>
            </a:endParaRPr>
          </a:p>
          <a:p>
            <a:pPr indent="-323850" lvl="0" marL="457200" rtl="0" algn="just">
              <a:lnSpc>
                <a:spcPct val="115000"/>
              </a:lnSpc>
              <a:spcBef>
                <a:spcPts val="1200"/>
              </a:spcBef>
              <a:spcAft>
                <a:spcPts val="0"/>
              </a:spcAft>
              <a:buSzPts val="1500"/>
              <a:buFont typeface="Marcellus"/>
              <a:buChar char="-"/>
            </a:pPr>
            <a:r>
              <a:rPr lang="en" sz="1700">
                <a:latin typeface="Marcellus"/>
                <a:ea typeface="Marcellus"/>
                <a:cs typeface="Marcellus"/>
                <a:sym typeface="Marcellus"/>
              </a:rPr>
              <a:t>Handling diverse data types was challenging.</a:t>
            </a:r>
            <a:endParaRPr sz="1700">
              <a:latin typeface="Marcellus"/>
              <a:ea typeface="Marcellus"/>
              <a:cs typeface="Marcellus"/>
              <a:sym typeface="Marcellus"/>
            </a:endParaRPr>
          </a:p>
          <a:p>
            <a:pPr indent="-323850" lvl="0" marL="457200" rtl="0" algn="just">
              <a:lnSpc>
                <a:spcPct val="115000"/>
              </a:lnSpc>
              <a:spcBef>
                <a:spcPts val="0"/>
              </a:spcBef>
              <a:spcAft>
                <a:spcPts val="0"/>
              </a:spcAft>
              <a:buSzPts val="1500"/>
              <a:buFont typeface="Marcellus"/>
              <a:buChar char="-"/>
            </a:pPr>
            <a:r>
              <a:rPr lang="en" sz="1700">
                <a:latin typeface="Marcellus"/>
                <a:ea typeface="Marcellus"/>
                <a:cs typeface="Marcellus"/>
                <a:sym typeface="Marcellus"/>
              </a:rPr>
              <a:t>Ensuring consistency in image formats and proper labeling for CNN training.</a:t>
            </a:r>
            <a:endParaRPr sz="1700">
              <a:latin typeface="Marcellus"/>
              <a:ea typeface="Marcellus"/>
              <a:cs typeface="Marcellus"/>
              <a:sym typeface="Marcellus"/>
            </a:endParaRPr>
          </a:p>
          <a:p>
            <a:pPr indent="-323850" lvl="0" marL="457200" rtl="0" algn="just">
              <a:lnSpc>
                <a:spcPct val="115000"/>
              </a:lnSpc>
              <a:spcBef>
                <a:spcPts val="0"/>
              </a:spcBef>
              <a:spcAft>
                <a:spcPts val="0"/>
              </a:spcAft>
              <a:buSzPts val="1500"/>
              <a:buFont typeface="Marcellus"/>
              <a:buChar char="-"/>
            </a:pPr>
            <a:r>
              <a:rPr lang="en" sz="1700">
                <a:latin typeface="Marcellus"/>
                <a:ea typeface="Marcellus"/>
                <a:cs typeface="Marcellus"/>
                <a:sym typeface="Marcellus"/>
              </a:rPr>
              <a:t>Dealing with missing or inconsistent nutritional data in APIs.</a:t>
            </a:r>
            <a:endParaRPr sz="1700">
              <a:latin typeface="Marcellus"/>
              <a:ea typeface="Marcellus"/>
              <a:cs typeface="Marcellus"/>
              <a:sym typeface="Marcellus"/>
            </a:endParaRPr>
          </a:p>
          <a:p>
            <a:pPr indent="0" lvl="0" marL="0" rtl="0" algn="just">
              <a:lnSpc>
                <a:spcPct val="115000"/>
              </a:lnSpc>
              <a:spcBef>
                <a:spcPts val="1200"/>
              </a:spcBef>
              <a:spcAft>
                <a:spcPts val="0"/>
              </a:spcAft>
              <a:buSzPts val="1200"/>
              <a:buNone/>
            </a:pPr>
            <a:r>
              <a:rPr b="1" lang="en" sz="1700">
                <a:latin typeface="Marcellus"/>
                <a:ea typeface="Marcellus"/>
                <a:cs typeface="Marcellus"/>
                <a:sym typeface="Marcellus"/>
              </a:rPr>
              <a:t>How we Overcame it :</a:t>
            </a:r>
            <a:endParaRPr b="1" sz="1700">
              <a:latin typeface="Marcellus"/>
              <a:ea typeface="Marcellus"/>
              <a:cs typeface="Marcellus"/>
              <a:sym typeface="Marcellus"/>
            </a:endParaRPr>
          </a:p>
          <a:p>
            <a:pPr indent="-323850" lvl="0" marL="457200" rtl="0" algn="just">
              <a:lnSpc>
                <a:spcPct val="115000"/>
              </a:lnSpc>
              <a:spcBef>
                <a:spcPts val="1200"/>
              </a:spcBef>
              <a:spcAft>
                <a:spcPts val="0"/>
              </a:spcAft>
              <a:buSzPts val="1500"/>
              <a:buFont typeface="Marcellus"/>
              <a:buChar char="-"/>
            </a:pPr>
            <a:r>
              <a:rPr lang="en" sz="1700">
                <a:latin typeface="Marcellus"/>
                <a:ea typeface="Marcellus"/>
                <a:cs typeface="Marcellus"/>
                <a:sym typeface="Marcellus"/>
              </a:rPr>
              <a:t>Applied advanced preprocessing techniques like image augmentation for CNN robustness.</a:t>
            </a:r>
            <a:endParaRPr sz="1700">
              <a:latin typeface="Marcellus"/>
              <a:ea typeface="Marcellus"/>
              <a:cs typeface="Marcellus"/>
              <a:sym typeface="Marcellus"/>
            </a:endParaRPr>
          </a:p>
          <a:p>
            <a:pPr indent="-323850" lvl="0" marL="457200" rtl="0" algn="just">
              <a:lnSpc>
                <a:spcPct val="115000"/>
              </a:lnSpc>
              <a:spcBef>
                <a:spcPts val="0"/>
              </a:spcBef>
              <a:spcAft>
                <a:spcPts val="0"/>
              </a:spcAft>
              <a:buSzPts val="1500"/>
              <a:buFont typeface="Marcellus"/>
              <a:buChar char="-"/>
            </a:pPr>
            <a:r>
              <a:rPr lang="en" sz="1700">
                <a:latin typeface="Marcellus"/>
                <a:ea typeface="Marcellus"/>
                <a:cs typeface="Marcellus"/>
                <a:sym typeface="Marcellus"/>
              </a:rPr>
              <a:t>Automated data cleaning scripts for nutritional datasets.</a:t>
            </a:r>
            <a:endParaRPr sz="1700">
              <a:latin typeface="Marcellus"/>
              <a:ea typeface="Marcellus"/>
              <a:cs typeface="Marcellus"/>
              <a:sym typeface="Marcellus"/>
            </a:endParaRPr>
          </a:p>
          <a:p>
            <a:pPr indent="-323850" lvl="0" marL="457200" rtl="0" algn="just">
              <a:lnSpc>
                <a:spcPct val="115000"/>
              </a:lnSpc>
              <a:spcBef>
                <a:spcPts val="0"/>
              </a:spcBef>
              <a:spcAft>
                <a:spcPts val="0"/>
              </a:spcAft>
              <a:buSzPts val="1500"/>
              <a:buFont typeface="Marcellus"/>
              <a:buChar char="-"/>
            </a:pPr>
            <a:r>
              <a:rPr lang="en" sz="1700">
                <a:latin typeface="Marcellus"/>
                <a:ea typeface="Marcellus"/>
                <a:cs typeface="Marcellus"/>
                <a:sym typeface="Marcellus"/>
              </a:rPr>
              <a:t>Collaborated as a team to troubleshoot data inconsistencies and optimize preprocessing pipelines.</a:t>
            </a:r>
            <a:endParaRPr sz="1700">
              <a:latin typeface="Marcellus"/>
              <a:ea typeface="Marcellus"/>
              <a:cs typeface="Marcellus"/>
              <a:sym typeface="Marcellus"/>
            </a:endParaRPr>
          </a:p>
        </p:txBody>
      </p:sp>
      <p:sp>
        <p:nvSpPr>
          <p:cNvPr id="547" name="Google Shape;547;p36"/>
          <p:cNvSpPr txBox="1"/>
          <p:nvPr/>
        </p:nvSpPr>
        <p:spPr>
          <a:xfrm>
            <a:off x="6237025" y="4837200"/>
            <a:ext cx="29070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Tyler Keating</a:t>
            </a:r>
            <a:r>
              <a:rPr b="0" i="0" lang="en" sz="1200" u="none" cap="none" strike="noStrike">
                <a:solidFill>
                  <a:schemeClr val="dk1"/>
                </a:solidFill>
                <a:latin typeface="Mulish"/>
                <a:ea typeface="Mulish"/>
                <a:cs typeface="Mulish"/>
                <a:sym typeface="Mulish"/>
              </a:rPr>
              <a:t> </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7"/>
          <p:cNvSpPr txBox="1"/>
          <p:nvPr>
            <p:ph type="title"/>
          </p:nvPr>
        </p:nvSpPr>
        <p:spPr>
          <a:xfrm>
            <a:off x="720000" y="1557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NEXT STEP FOR PHASE II</a:t>
            </a:r>
            <a:endParaRPr b="1" sz="2900"/>
          </a:p>
          <a:p>
            <a:pPr indent="0" lvl="0" marL="0" rtl="0" algn="l">
              <a:lnSpc>
                <a:spcPct val="100000"/>
              </a:lnSpc>
              <a:spcBef>
                <a:spcPts val="0"/>
              </a:spcBef>
              <a:spcAft>
                <a:spcPts val="0"/>
              </a:spcAft>
              <a:buSzPts val="3000"/>
              <a:buNone/>
            </a:pPr>
            <a:r>
              <a:t/>
            </a:r>
            <a:endParaRPr b="1" sz="2900">
              <a:highlight>
                <a:srgbClr val="FFFFFF"/>
              </a:highlight>
            </a:endParaRPr>
          </a:p>
          <a:p>
            <a:pPr indent="0" lvl="0" marL="0" rtl="0" algn="l">
              <a:lnSpc>
                <a:spcPct val="100000"/>
              </a:lnSpc>
              <a:spcBef>
                <a:spcPts val="0"/>
              </a:spcBef>
              <a:spcAft>
                <a:spcPts val="0"/>
              </a:spcAft>
              <a:buSzPts val="3000"/>
              <a:buNone/>
            </a:pPr>
            <a:r>
              <a:t/>
            </a:r>
            <a:endParaRPr b="1" sz="2900">
              <a:highlight>
                <a:srgbClr val="FFFFFF"/>
              </a:highlight>
            </a:endParaRPr>
          </a:p>
        </p:txBody>
      </p:sp>
      <p:sp>
        <p:nvSpPr>
          <p:cNvPr id="553" name="Google Shape;553;p37"/>
          <p:cNvSpPr txBox="1"/>
          <p:nvPr>
            <p:ph idx="1" type="body"/>
          </p:nvPr>
        </p:nvSpPr>
        <p:spPr>
          <a:xfrm>
            <a:off x="631200" y="728475"/>
            <a:ext cx="7881600" cy="39453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1200"/>
              </a:spcBef>
              <a:spcAft>
                <a:spcPts val="0"/>
              </a:spcAft>
              <a:buSzPts val="1300"/>
              <a:buFont typeface="Marcellus"/>
              <a:buAutoNum type="arabicPeriod"/>
            </a:pPr>
            <a:r>
              <a:rPr b="1" lang="en" sz="1500">
                <a:latin typeface="Marcellus"/>
                <a:ea typeface="Marcellus"/>
                <a:cs typeface="Marcellus"/>
                <a:sym typeface="Marcellus"/>
              </a:rPr>
              <a:t>MODEL DEVELOPMENT </a:t>
            </a:r>
            <a:endParaRPr b="1" sz="1500">
              <a:latin typeface="Marcellus"/>
              <a:ea typeface="Marcellus"/>
              <a:cs typeface="Marcellus"/>
              <a:sym typeface="Marcellus"/>
            </a:endParaRPr>
          </a:p>
          <a:p>
            <a:pPr indent="-311150" lvl="0" marL="457200" rtl="0" algn="just">
              <a:lnSpc>
                <a:spcPct val="115000"/>
              </a:lnSpc>
              <a:spcBef>
                <a:spcPts val="0"/>
              </a:spcBef>
              <a:spcAft>
                <a:spcPts val="0"/>
              </a:spcAft>
              <a:buSzPts val="1300"/>
              <a:buFont typeface="Marcellus"/>
              <a:buChar char="-"/>
            </a:pPr>
            <a:r>
              <a:rPr lang="en" sz="1500">
                <a:latin typeface="Marcellus"/>
                <a:ea typeface="Marcellus"/>
                <a:cs typeface="Marcellus"/>
                <a:sym typeface="Marcellus"/>
              </a:rPr>
              <a:t>Train the CNN model using Food-101 and UEC-Food 256 datasets.</a:t>
            </a:r>
            <a:endParaRPr sz="1500">
              <a:latin typeface="Marcellus"/>
              <a:ea typeface="Marcellus"/>
              <a:cs typeface="Marcellus"/>
              <a:sym typeface="Marcellus"/>
            </a:endParaRPr>
          </a:p>
          <a:p>
            <a:pPr indent="-311150" lvl="0" marL="457200" rtl="0" algn="just">
              <a:lnSpc>
                <a:spcPct val="115000"/>
              </a:lnSpc>
              <a:spcBef>
                <a:spcPts val="0"/>
              </a:spcBef>
              <a:spcAft>
                <a:spcPts val="0"/>
              </a:spcAft>
              <a:buSzPts val="1300"/>
              <a:buFont typeface="Marcellus"/>
              <a:buChar char="-"/>
            </a:pPr>
            <a:r>
              <a:rPr lang="en" sz="1500">
                <a:latin typeface="Marcellus"/>
                <a:ea typeface="Marcellus"/>
                <a:cs typeface="Marcellus"/>
                <a:sym typeface="Marcellus"/>
              </a:rPr>
              <a:t>Build the MLP model for calorie estimation using USDA data.</a:t>
            </a:r>
            <a:endParaRPr sz="1500">
              <a:latin typeface="Marcellus"/>
              <a:ea typeface="Marcellus"/>
              <a:cs typeface="Marcellus"/>
              <a:sym typeface="Marcellus"/>
            </a:endParaRPr>
          </a:p>
          <a:p>
            <a:pPr indent="-311150" lvl="0" marL="457200" rtl="0" algn="just">
              <a:lnSpc>
                <a:spcPct val="115000"/>
              </a:lnSpc>
              <a:spcBef>
                <a:spcPts val="0"/>
              </a:spcBef>
              <a:spcAft>
                <a:spcPts val="0"/>
              </a:spcAft>
              <a:buSzPts val="1300"/>
              <a:buFont typeface="Marcellus"/>
              <a:buChar char="-"/>
            </a:pPr>
            <a:r>
              <a:rPr lang="en" sz="1500">
                <a:latin typeface="Marcellus"/>
                <a:ea typeface="Marcellus"/>
                <a:cs typeface="Marcellus"/>
                <a:sym typeface="Marcellus"/>
              </a:rPr>
              <a:t>Develop the RNN model to analyze user meal patterns.</a:t>
            </a:r>
            <a:endParaRPr sz="1500">
              <a:latin typeface="Marcellus"/>
              <a:ea typeface="Marcellus"/>
              <a:cs typeface="Marcellus"/>
              <a:sym typeface="Marcellus"/>
            </a:endParaRPr>
          </a:p>
          <a:p>
            <a:pPr indent="0" lvl="0" marL="914400" rtl="0" algn="just">
              <a:lnSpc>
                <a:spcPct val="115000"/>
              </a:lnSpc>
              <a:spcBef>
                <a:spcPts val="1200"/>
              </a:spcBef>
              <a:spcAft>
                <a:spcPts val="0"/>
              </a:spcAft>
              <a:buSzPts val="1200"/>
              <a:buNone/>
            </a:pPr>
            <a:r>
              <a:t/>
            </a:r>
            <a:endParaRPr sz="1500">
              <a:latin typeface="Marcellus"/>
              <a:ea typeface="Marcellus"/>
              <a:cs typeface="Marcellus"/>
              <a:sym typeface="Marcellus"/>
            </a:endParaRPr>
          </a:p>
          <a:p>
            <a:pPr indent="-311150" lvl="0" marL="457200" rtl="0" algn="just">
              <a:lnSpc>
                <a:spcPct val="115000"/>
              </a:lnSpc>
              <a:spcBef>
                <a:spcPts val="1200"/>
              </a:spcBef>
              <a:spcAft>
                <a:spcPts val="0"/>
              </a:spcAft>
              <a:buSzPts val="1300"/>
              <a:buFont typeface="Marcellus"/>
              <a:buAutoNum type="arabicPeriod"/>
            </a:pPr>
            <a:r>
              <a:rPr b="1" lang="en" sz="1500">
                <a:latin typeface="Marcellus"/>
                <a:ea typeface="Marcellus"/>
                <a:cs typeface="Marcellus"/>
                <a:sym typeface="Marcellus"/>
              </a:rPr>
              <a:t>SYSTEM INTEGRATION</a:t>
            </a:r>
            <a:endParaRPr b="1" sz="1500">
              <a:latin typeface="Marcellus"/>
              <a:ea typeface="Marcellus"/>
              <a:cs typeface="Marcellus"/>
              <a:sym typeface="Marcellus"/>
            </a:endParaRPr>
          </a:p>
          <a:p>
            <a:pPr indent="-311150" lvl="0" marL="457200" rtl="0" algn="just">
              <a:lnSpc>
                <a:spcPct val="115000"/>
              </a:lnSpc>
              <a:spcBef>
                <a:spcPts val="0"/>
              </a:spcBef>
              <a:spcAft>
                <a:spcPts val="0"/>
              </a:spcAft>
              <a:buSzPts val="1300"/>
              <a:buFont typeface="Marcellus"/>
              <a:buChar char="-"/>
            </a:pPr>
            <a:r>
              <a:rPr lang="en" sz="1500">
                <a:latin typeface="Marcellus"/>
                <a:ea typeface="Marcellus"/>
                <a:cs typeface="Marcellus"/>
                <a:sym typeface="Marcellus"/>
              </a:rPr>
              <a:t>Connect all models into a unified system for seamless data flow. </a:t>
            </a:r>
            <a:endParaRPr sz="1500">
              <a:latin typeface="Marcellus"/>
              <a:ea typeface="Marcellus"/>
              <a:cs typeface="Marcellus"/>
              <a:sym typeface="Marcellus"/>
            </a:endParaRPr>
          </a:p>
          <a:p>
            <a:pPr indent="-311150" lvl="0" marL="457200" rtl="0" algn="just">
              <a:lnSpc>
                <a:spcPct val="115000"/>
              </a:lnSpc>
              <a:spcBef>
                <a:spcPts val="0"/>
              </a:spcBef>
              <a:spcAft>
                <a:spcPts val="0"/>
              </a:spcAft>
              <a:buSzPts val="1300"/>
              <a:buFont typeface="Marcellus"/>
              <a:buChar char="-"/>
            </a:pPr>
            <a:r>
              <a:rPr lang="en" sz="1500">
                <a:latin typeface="Marcellus"/>
                <a:ea typeface="Marcellus"/>
                <a:cs typeface="Marcellus"/>
                <a:sym typeface="Marcellus"/>
              </a:rPr>
              <a:t>Start initial testing to identify integration issues.</a:t>
            </a:r>
            <a:endParaRPr sz="1500">
              <a:latin typeface="Marcellus"/>
              <a:ea typeface="Marcellus"/>
              <a:cs typeface="Marcellus"/>
              <a:sym typeface="Marcellus"/>
            </a:endParaRPr>
          </a:p>
          <a:p>
            <a:pPr indent="0" lvl="0" marL="914400" rtl="0" algn="just">
              <a:lnSpc>
                <a:spcPct val="115000"/>
              </a:lnSpc>
              <a:spcBef>
                <a:spcPts val="1200"/>
              </a:spcBef>
              <a:spcAft>
                <a:spcPts val="0"/>
              </a:spcAft>
              <a:buSzPts val="1200"/>
              <a:buNone/>
            </a:pPr>
            <a:r>
              <a:t/>
            </a:r>
            <a:endParaRPr sz="1500">
              <a:latin typeface="Marcellus"/>
              <a:ea typeface="Marcellus"/>
              <a:cs typeface="Marcellus"/>
              <a:sym typeface="Marcellus"/>
            </a:endParaRPr>
          </a:p>
          <a:p>
            <a:pPr indent="-311150" lvl="0" marL="457200" rtl="0" algn="just">
              <a:lnSpc>
                <a:spcPct val="115000"/>
              </a:lnSpc>
              <a:spcBef>
                <a:spcPts val="1200"/>
              </a:spcBef>
              <a:spcAft>
                <a:spcPts val="0"/>
              </a:spcAft>
              <a:buSzPts val="1300"/>
              <a:buFont typeface="Marcellus"/>
              <a:buAutoNum type="arabicPeriod"/>
            </a:pPr>
            <a:r>
              <a:rPr b="1" lang="en" sz="1500">
                <a:latin typeface="Marcellus"/>
                <a:ea typeface="Marcellus"/>
                <a:cs typeface="Marcellus"/>
                <a:sym typeface="Marcellus"/>
              </a:rPr>
              <a:t>PROTOTYPE DEVELOPMENT </a:t>
            </a:r>
            <a:endParaRPr b="1" sz="1500">
              <a:latin typeface="Marcellus"/>
              <a:ea typeface="Marcellus"/>
              <a:cs typeface="Marcellus"/>
              <a:sym typeface="Marcellus"/>
            </a:endParaRPr>
          </a:p>
          <a:p>
            <a:pPr indent="-311150" lvl="0" marL="457200" rtl="0" algn="just">
              <a:lnSpc>
                <a:spcPct val="115000"/>
              </a:lnSpc>
              <a:spcBef>
                <a:spcPts val="0"/>
              </a:spcBef>
              <a:spcAft>
                <a:spcPts val="0"/>
              </a:spcAft>
              <a:buSzPts val="1300"/>
              <a:buFont typeface="Marcellus"/>
              <a:buChar char="-"/>
            </a:pPr>
            <a:r>
              <a:rPr lang="en" sz="1500">
                <a:latin typeface="Marcellus"/>
                <a:ea typeface="Marcellus"/>
                <a:cs typeface="Marcellus"/>
                <a:sym typeface="Marcellus"/>
              </a:rPr>
              <a:t>Create a basic user interface to display food recognition results, calorie estimations and behaviour insights</a:t>
            </a:r>
            <a:endParaRPr sz="1500">
              <a:latin typeface="Marcellus"/>
              <a:ea typeface="Marcellus"/>
              <a:cs typeface="Marcellus"/>
              <a:sym typeface="Marcellus"/>
            </a:endParaRPr>
          </a:p>
        </p:txBody>
      </p:sp>
      <p:sp>
        <p:nvSpPr>
          <p:cNvPr id="554" name="Google Shape;554;p37"/>
          <p:cNvSpPr txBox="1"/>
          <p:nvPr/>
        </p:nvSpPr>
        <p:spPr>
          <a:xfrm>
            <a:off x="6284025" y="4837200"/>
            <a:ext cx="28599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Gayatri Sanjay Gaikwad</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8"/>
          <p:cNvSpPr txBox="1"/>
          <p:nvPr>
            <p:ph type="title"/>
          </p:nvPr>
        </p:nvSpPr>
        <p:spPr>
          <a:xfrm>
            <a:off x="720000" y="1557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CHALLENGES AND PLANS </a:t>
            </a:r>
            <a:endParaRPr b="1" sz="2900">
              <a:highlight>
                <a:srgbClr val="FFFFFF"/>
              </a:highlight>
            </a:endParaRPr>
          </a:p>
        </p:txBody>
      </p:sp>
      <p:sp>
        <p:nvSpPr>
          <p:cNvPr id="560" name="Google Shape;560;p38"/>
          <p:cNvSpPr txBox="1"/>
          <p:nvPr/>
        </p:nvSpPr>
        <p:spPr>
          <a:xfrm>
            <a:off x="6024250" y="4837200"/>
            <a:ext cx="31197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Gayatri Sanjay Gaikwad</a:t>
            </a:r>
            <a:endParaRPr b="0" i="0" sz="1200" u="none" cap="none" strike="noStrike">
              <a:solidFill>
                <a:schemeClr val="dk1"/>
              </a:solidFill>
              <a:latin typeface="Mulish"/>
              <a:ea typeface="Mulish"/>
              <a:cs typeface="Mulish"/>
              <a:sym typeface="Mulish"/>
            </a:endParaRPr>
          </a:p>
        </p:txBody>
      </p:sp>
      <p:graphicFrame>
        <p:nvGraphicFramePr>
          <p:cNvPr id="561" name="Google Shape;561;p38"/>
          <p:cNvGraphicFramePr/>
          <p:nvPr/>
        </p:nvGraphicFramePr>
        <p:xfrm>
          <a:off x="663075" y="1091988"/>
          <a:ext cx="3000000" cy="3000000"/>
        </p:xfrm>
        <a:graphic>
          <a:graphicData uri="http://schemas.openxmlformats.org/drawingml/2006/table">
            <a:tbl>
              <a:tblPr>
                <a:noFill/>
                <a:tableStyleId>{DEE23E3B-1CFF-4A43-8362-7E8CF86D6E1A}</a:tableStyleId>
              </a:tblPr>
              <a:tblGrid>
                <a:gridCol w="2605950"/>
                <a:gridCol w="2605950"/>
                <a:gridCol w="2605950"/>
              </a:tblGrid>
              <a:tr h="381000">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Marcellus"/>
                          <a:ea typeface="Marcellus"/>
                          <a:cs typeface="Marcellus"/>
                          <a:sym typeface="Marcellus"/>
                        </a:rPr>
                        <a:t>AREA</a:t>
                      </a:r>
                      <a:endParaRPr b="1"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Marcellus"/>
                          <a:ea typeface="Marcellus"/>
                          <a:cs typeface="Marcellus"/>
                          <a:sym typeface="Marcellus"/>
                        </a:rPr>
                        <a:t>CHALLENGES </a:t>
                      </a:r>
                      <a:endParaRPr b="1"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Marcellus"/>
                          <a:ea typeface="Marcellus"/>
                          <a:cs typeface="Marcellus"/>
                          <a:sym typeface="Marcellus"/>
                        </a:rPr>
                        <a:t>MITIGATION </a:t>
                      </a:r>
                      <a:endParaRPr b="1" sz="13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Model Overfitting</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Risk of CNN overfitting on food images due to limited data variety.</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Apply regularization techniques, dropout layers, and data augmentation.</a:t>
                      </a:r>
                      <a:endParaRPr sz="13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Portion Size Estimation</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Difficulty in accurately estimating portion sizes from images.</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Explore AR-based estimation methods in future phases.</a:t>
                      </a:r>
                      <a:endParaRPr sz="13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Data Privacy Concerns</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Handling sensitive user data securely.</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Implement data encryption and secure API communication.</a:t>
                      </a:r>
                      <a:endParaRPr sz="13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Integration Complexity</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Combining outputs from CNN, MLP, and RNN models may lead to compatibility issues.</a:t>
                      </a:r>
                      <a:endParaRPr sz="1300" u="none" cap="none" strike="noStrike">
                        <a:latin typeface="Marcellus"/>
                        <a:ea typeface="Marcellus"/>
                        <a:cs typeface="Marcellus"/>
                        <a:sym typeface="Marcellu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Marcellus"/>
                          <a:ea typeface="Marcellus"/>
                          <a:cs typeface="Marcellus"/>
                          <a:sym typeface="Marcellus"/>
                        </a:rPr>
                        <a:t>Use modular architecture for flexible model integration.</a:t>
                      </a:r>
                      <a:endParaRPr sz="1300" u="none" cap="none" strike="noStrike">
                        <a:latin typeface="Marcellus"/>
                        <a:ea typeface="Marcellus"/>
                        <a:cs typeface="Marcellus"/>
                        <a:sym typeface="Marcellus"/>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t>CONCLUSION</a:t>
            </a:r>
            <a:endParaRPr b="1"/>
          </a:p>
        </p:txBody>
      </p:sp>
      <p:sp>
        <p:nvSpPr>
          <p:cNvPr id="567" name="Google Shape;567;p39"/>
          <p:cNvSpPr txBox="1"/>
          <p:nvPr>
            <p:ph idx="1" type="body"/>
          </p:nvPr>
        </p:nvSpPr>
        <p:spPr>
          <a:xfrm>
            <a:off x="1176000" y="1165350"/>
            <a:ext cx="6792000" cy="3068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200"/>
              <a:buNone/>
            </a:pPr>
            <a:r>
              <a:rPr lang="en" sz="1500">
                <a:solidFill>
                  <a:srgbClr val="000000"/>
                </a:solidFill>
                <a:latin typeface="Marcellus"/>
                <a:ea typeface="Marcellus"/>
                <a:cs typeface="Marcellus"/>
                <a:sym typeface="Marcellus"/>
              </a:rPr>
              <a:t>In summary, the project on calorie estimation using machine learning and neural networks aims to develop an accurate and efficient system for predicting the calorie content of food items based on images. By leveraging advanced machine learning techniques, such as Convolutional Neural Networks (CNNs), RNN and MLP the project seeks to enhance dietary assessments and support healthier eating habits. The successful implementation of this system has the potential to revolutionize personalized nutrition and provide users with reliable nutritional information at their fingertips.</a:t>
            </a:r>
            <a:endParaRPr sz="1500" u="sng">
              <a:solidFill>
                <a:schemeClr val="hlink"/>
              </a:solidFill>
              <a:latin typeface="Marcellus"/>
              <a:ea typeface="Marcellus"/>
              <a:cs typeface="Marcellus"/>
              <a:sym typeface="Marcellus"/>
            </a:endParaRPr>
          </a:p>
          <a:p>
            <a:pPr indent="0" lvl="0" marL="0" rtl="0" algn="l">
              <a:lnSpc>
                <a:spcPct val="100000"/>
              </a:lnSpc>
              <a:spcBef>
                <a:spcPts val="1200"/>
              </a:spcBef>
              <a:spcAft>
                <a:spcPts val="0"/>
              </a:spcAft>
              <a:buSzPts val="1200"/>
              <a:buNone/>
            </a:pPr>
            <a:r>
              <a:t/>
            </a:r>
            <a:endParaRPr sz="1800"/>
          </a:p>
        </p:txBody>
      </p:sp>
      <p:sp>
        <p:nvSpPr>
          <p:cNvPr id="568" name="Google Shape;568;p39"/>
          <p:cNvSpPr txBox="1"/>
          <p:nvPr/>
        </p:nvSpPr>
        <p:spPr>
          <a:xfrm>
            <a:off x="6135225" y="4837200"/>
            <a:ext cx="30087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Thejaswini Mundargi</a:t>
            </a:r>
            <a:endParaRPr b="0" i="0" sz="1200" u="none" cap="none" strike="noStrike">
              <a:solidFill>
                <a:schemeClr val="dk1"/>
              </a:solidFill>
              <a:latin typeface="Mulish"/>
              <a:ea typeface="Mulish"/>
              <a:cs typeface="Mulish"/>
              <a:sym typeface="Mulish"/>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0"/>
          <p:cNvSpPr txBox="1"/>
          <p:nvPr/>
        </p:nvSpPr>
        <p:spPr>
          <a:xfrm>
            <a:off x="1353600" y="1132650"/>
            <a:ext cx="6436800" cy="287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600">
                <a:solidFill>
                  <a:schemeClr val="dk1"/>
                </a:solidFill>
                <a:latin typeface="Marcellus"/>
                <a:ea typeface="Marcellus"/>
                <a:cs typeface="Marcellus"/>
                <a:sym typeface="Marcellus"/>
              </a:rPr>
              <a:t>Phase - ll</a:t>
            </a:r>
            <a:endParaRPr sz="7600">
              <a:solidFill>
                <a:schemeClr val="dk1"/>
              </a:solidFill>
              <a:latin typeface="Marcellus"/>
              <a:ea typeface="Marcellus"/>
              <a:cs typeface="Marcellus"/>
              <a:sym typeface="Marcellus"/>
            </a:endParaRPr>
          </a:p>
          <a:p>
            <a:pPr indent="0" lvl="0" marL="0" rtl="0" algn="ctr">
              <a:spcBef>
                <a:spcPts val="0"/>
              </a:spcBef>
              <a:spcAft>
                <a:spcPts val="0"/>
              </a:spcAft>
              <a:buNone/>
            </a:pPr>
            <a:r>
              <a:t/>
            </a:r>
            <a:endParaRPr sz="7600">
              <a:solidFill>
                <a:schemeClr val="dk1"/>
              </a:solidFill>
              <a:latin typeface="Marcellus"/>
              <a:ea typeface="Marcellus"/>
              <a:cs typeface="Marcellus"/>
              <a:sym typeface="Marcellus"/>
            </a:endParaRPr>
          </a:p>
          <a:p>
            <a:pPr indent="0" lvl="0" marL="0" rtl="0" algn="ctr">
              <a:spcBef>
                <a:spcPts val="0"/>
              </a:spcBef>
              <a:spcAft>
                <a:spcPts val="0"/>
              </a:spcAft>
              <a:buNone/>
            </a:pPr>
            <a:r>
              <a:rPr lang="en" sz="2300">
                <a:solidFill>
                  <a:schemeClr val="dk1"/>
                </a:solidFill>
                <a:latin typeface="Marcellus"/>
                <a:ea typeface="Marcellus"/>
                <a:cs typeface="Marcellus"/>
                <a:sym typeface="Marcellus"/>
              </a:rPr>
              <a:t>Date : 16 Mar 2025</a:t>
            </a:r>
            <a:endParaRPr sz="2300">
              <a:solidFill>
                <a:schemeClr val="dk1"/>
              </a:solidFill>
              <a:latin typeface="Marcellus"/>
              <a:ea typeface="Marcellus"/>
              <a:cs typeface="Marcellus"/>
              <a:sym typeface="Marcellu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II : </a:t>
            </a:r>
            <a:endParaRPr/>
          </a:p>
        </p:txBody>
      </p:sp>
      <p:sp>
        <p:nvSpPr>
          <p:cNvPr id="579" name="Google Shape;579;p41"/>
          <p:cNvSpPr txBox="1"/>
          <p:nvPr>
            <p:ph idx="1" type="body"/>
          </p:nvPr>
        </p:nvSpPr>
        <p:spPr>
          <a:xfrm>
            <a:off x="720000" y="1215750"/>
            <a:ext cx="7704000" cy="3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a:t>
            </a:r>
            <a:endParaRPr/>
          </a:p>
          <a:p>
            <a:pPr indent="-304800" lvl="0" marL="457200" rtl="0" algn="l">
              <a:spcBef>
                <a:spcPts val="0"/>
              </a:spcBef>
              <a:spcAft>
                <a:spcPts val="0"/>
              </a:spcAft>
              <a:buSzPts val="1200"/>
              <a:buAutoNum type="arabicPeriod"/>
            </a:pPr>
            <a:r>
              <a:rPr lang="en"/>
              <a:t>SETTING UP ENVIRONMENT </a:t>
            </a:r>
            <a:endParaRPr/>
          </a:p>
          <a:p>
            <a:pPr indent="-304800" lvl="0" marL="457200" rtl="0" algn="l">
              <a:spcBef>
                <a:spcPts val="0"/>
              </a:spcBef>
              <a:spcAft>
                <a:spcPts val="0"/>
              </a:spcAft>
              <a:buSzPts val="1200"/>
              <a:buChar char="-"/>
            </a:pPr>
            <a:r>
              <a:rPr lang="en"/>
              <a:t>Google Colab</a:t>
            </a:r>
            <a:endParaRPr/>
          </a:p>
          <a:p>
            <a:pPr indent="-304800" lvl="0" marL="457200" rtl="0" algn="l">
              <a:spcBef>
                <a:spcPts val="0"/>
              </a:spcBef>
              <a:spcAft>
                <a:spcPts val="0"/>
              </a:spcAft>
              <a:buSzPts val="1200"/>
              <a:buChar char="-"/>
            </a:pPr>
            <a:r>
              <a:rPr lang="en"/>
              <a:t>Installing libraries</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DATASET COLLECTION AND PREPROCESSING</a:t>
            </a:r>
            <a:endParaRPr/>
          </a:p>
          <a:p>
            <a:pPr indent="-304800" lvl="0" marL="457200" rtl="0" algn="l">
              <a:spcBef>
                <a:spcPts val="0"/>
              </a:spcBef>
              <a:spcAft>
                <a:spcPts val="0"/>
              </a:spcAft>
              <a:buSzPts val="1200"/>
              <a:buChar char="-"/>
            </a:pPr>
            <a:r>
              <a:rPr lang="en"/>
              <a:t>Downloading the food </a:t>
            </a:r>
            <a:r>
              <a:rPr lang="en"/>
              <a:t>dataset</a:t>
            </a:r>
            <a:endParaRPr/>
          </a:p>
          <a:p>
            <a:pPr indent="-304800" lvl="0" marL="457200" rtl="0" algn="l">
              <a:spcBef>
                <a:spcPts val="0"/>
              </a:spcBef>
              <a:spcAft>
                <a:spcPts val="0"/>
              </a:spcAft>
              <a:buSzPts val="1200"/>
              <a:buChar char="-"/>
            </a:pPr>
            <a:r>
              <a:rPr lang="en"/>
              <a:t>Preprocessing images for CNN</a:t>
            </a:r>
            <a:r>
              <a:rPr lang="en"/>
              <a:t> </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MODEL DEVELOPMENT </a:t>
            </a:r>
            <a:endParaRPr/>
          </a:p>
          <a:p>
            <a:pPr indent="-304800" lvl="0" marL="457200" rtl="0" algn="l">
              <a:spcBef>
                <a:spcPts val="0"/>
              </a:spcBef>
              <a:spcAft>
                <a:spcPts val="0"/>
              </a:spcAft>
              <a:buSzPts val="1200"/>
              <a:buAutoNum type="alphaLcPeriod"/>
            </a:pPr>
            <a:r>
              <a:rPr lang="en"/>
              <a:t>Building the CNN Model</a:t>
            </a:r>
            <a:endParaRPr/>
          </a:p>
          <a:p>
            <a:pPr indent="-304800" lvl="0" marL="457200" rtl="0" algn="l">
              <a:spcBef>
                <a:spcPts val="0"/>
              </a:spcBef>
              <a:spcAft>
                <a:spcPts val="0"/>
              </a:spcAft>
              <a:buSzPts val="1200"/>
              <a:buAutoNum type="alphaLcPeriod"/>
            </a:pPr>
            <a:r>
              <a:rPr lang="en"/>
              <a:t>Building the MLP Model</a:t>
            </a:r>
            <a:endParaRPr/>
          </a:p>
          <a:p>
            <a:pPr indent="-304800" lvl="0" marL="457200" rtl="0" algn="l">
              <a:spcBef>
                <a:spcPts val="0"/>
              </a:spcBef>
              <a:spcAft>
                <a:spcPts val="0"/>
              </a:spcAft>
              <a:buSzPts val="1200"/>
              <a:buAutoNum type="alphaLcPeriod"/>
            </a:pPr>
            <a:r>
              <a:rPr lang="en"/>
              <a:t>Building the RNN model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2"/>
          <p:cNvSpPr txBox="1"/>
          <p:nvPr>
            <p:ph type="title"/>
          </p:nvPr>
        </p:nvSpPr>
        <p:spPr>
          <a:xfrm>
            <a:off x="527375" y="392275"/>
            <a:ext cx="8275500" cy="94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Environment Setup and Libraries Installation</a:t>
            </a:r>
            <a:endParaRPr/>
          </a:p>
        </p:txBody>
      </p:sp>
      <p:sp>
        <p:nvSpPr>
          <p:cNvPr id="585" name="Google Shape;585;p42"/>
          <p:cNvSpPr txBox="1"/>
          <p:nvPr>
            <p:ph idx="1" type="body"/>
          </p:nvPr>
        </p:nvSpPr>
        <p:spPr>
          <a:xfrm>
            <a:off x="341114" y="1132939"/>
            <a:ext cx="8461772" cy="3951298"/>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lang="en">
                <a:latin typeface="Marcellus"/>
                <a:ea typeface="Marcellus"/>
                <a:cs typeface="Marcellus"/>
                <a:sym typeface="Marcellus"/>
              </a:rPr>
              <a:t>We have used </a:t>
            </a:r>
            <a:r>
              <a:rPr b="1" lang="en">
                <a:latin typeface="Marcellus"/>
                <a:ea typeface="Marcellus"/>
                <a:cs typeface="Marcellus"/>
                <a:sym typeface="Marcellus"/>
              </a:rPr>
              <a:t>Google Colab: </a:t>
            </a:r>
            <a:r>
              <a:rPr lang="en">
                <a:latin typeface="Marcellus"/>
                <a:ea typeface="Marcellus"/>
                <a:cs typeface="Marcellus"/>
                <a:sym typeface="Marcellus"/>
              </a:rPr>
              <a:t>A cloud-based platform, Helps in fast-prototying with GPU support.</a:t>
            </a:r>
            <a:endParaRPr/>
          </a:p>
          <a:p>
            <a:pPr indent="-304800" lvl="0" marL="457200" rtl="0" algn="l">
              <a:lnSpc>
                <a:spcPct val="100000"/>
              </a:lnSpc>
              <a:spcBef>
                <a:spcPts val="0"/>
              </a:spcBef>
              <a:spcAft>
                <a:spcPts val="0"/>
              </a:spcAft>
              <a:buSzPts val="1200"/>
              <a:buNone/>
            </a:pPr>
            <a:r>
              <a:t/>
            </a:r>
            <a:endParaRPr b="1">
              <a:latin typeface="Marcellus"/>
              <a:ea typeface="Marcellus"/>
              <a:cs typeface="Marcellus"/>
              <a:sym typeface="Marcellus"/>
            </a:endParaRPr>
          </a:p>
          <a:p>
            <a:pPr indent="-304800" lvl="0" marL="457200" rtl="0" algn="l">
              <a:lnSpc>
                <a:spcPct val="100000"/>
              </a:lnSpc>
              <a:spcBef>
                <a:spcPts val="0"/>
              </a:spcBef>
              <a:spcAft>
                <a:spcPts val="0"/>
              </a:spcAft>
              <a:buSzPts val="1200"/>
              <a:buNone/>
            </a:pPr>
            <a:r>
              <a:rPr b="1" lang="en" sz="1200">
                <a:latin typeface="Marcellus"/>
                <a:ea typeface="Marcellus"/>
                <a:cs typeface="Marcellus"/>
                <a:sym typeface="Marcellus"/>
              </a:rPr>
              <a:t>1. Setup Steps</a:t>
            </a:r>
            <a:r>
              <a:rPr lang="en" sz="1200">
                <a:latin typeface="Marcellus"/>
                <a:ea typeface="Marcellus"/>
                <a:cs typeface="Marcellus"/>
                <a:sym typeface="Marcellus"/>
              </a:rPr>
              <a:t>:</a:t>
            </a:r>
            <a:endParaRPr/>
          </a:p>
          <a:p>
            <a:pPr indent="-304800" lvl="0" marL="457200" rtl="0" algn="l">
              <a:lnSpc>
                <a:spcPct val="100000"/>
              </a:lnSpc>
              <a:spcBef>
                <a:spcPts val="0"/>
              </a:spcBef>
              <a:spcAft>
                <a:spcPts val="0"/>
              </a:spcAft>
              <a:buSzPts val="1200"/>
              <a:buFont typeface="Nunito Light"/>
              <a:buChar char="●"/>
            </a:pPr>
            <a:r>
              <a:rPr lang="en" sz="1200">
                <a:latin typeface="Marcellus"/>
                <a:ea typeface="Marcellus"/>
                <a:cs typeface="Marcellus"/>
                <a:sym typeface="Marcellus"/>
              </a:rPr>
              <a:t>Create a Colab notebook.</a:t>
            </a:r>
            <a:endParaRPr/>
          </a:p>
          <a:p>
            <a:pPr indent="-304800" lvl="0" marL="457200" rtl="0" algn="l">
              <a:lnSpc>
                <a:spcPct val="100000"/>
              </a:lnSpc>
              <a:spcBef>
                <a:spcPts val="0"/>
              </a:spcBef>
              <a:spcAft>
                <a:spcPts val="0"/>
              </a:spcAft>
              <a:buSzPts val="1200"/>
              <a:buFont typeface="Nunito Light"/>
              <a:buChar char="●"/>
            </a:pPr>
            <a:r>
              <a:rPr lang="en" sz="1200">
                <a:latin typeface="Marcellus"/>
                <a:ea typeface="Marcellus"/>
                <a:cs typeface="Marcellus"/>
                <a:sym typeface="Marcellus"/>
              </a:rPr>
              <a:t>Enable GPU/TPU: Runtime → Change runtime type → Select GPU.</a:t>
            </a:r>
            <a:endParaRPr/>
          </a:p>
          <a:p>
            <a:pPr indent="-228600" lvl="0" marL="457200" rtl="0" algn="l">
              <a:lnSpc>
                <a:spcPct val="100000"/>
              </a:lnSpc>
              <a:spcBef>
                <a:spcPts val="0"/>
              </a:spcBef>
              <a:spcAft>
                <a:spcPts val="0"/>
              </a:spcAft>
              <a:buSzPts val="1200"/>
              <a:buFont typeface="Arial"/>
              <a:buNone/>
            </a:pPr>
            <a:r>
              <a:t/>
            </a:r>
            <a:endParaRPr sz="1200">
              <a:latin typeface="Marcellus"/>
              <a:ea typeface="Marcellus"/>
              <a:cs typeface="Marcellus"/>
              <a:sym typeface="Marcellus"/>
            </a:endParaRPr>
          </a:p>
          <a:p>
            <a:pPr indent="-304800" lvl="0" marL="457200" rtl="0" algn="l">
              <a:lnSpc>
                <a:spcPct val="118750"/>
              </a:lnSpc>
              <a:spcBef>
                <a:spcPts val="0"/>
              </a:spcBef>
              <a:spcAft>
                <a:spcPts val="0"/>
              </a:spcAft>
              <a:buSzPts val="1200"/>
              <a:buNone/>
            </a:pPr>
            <a:r>
              <a:rPr b="1" lang="en" sz="1200">
                <a:solidFill>
                  <a:schemeClr val="dk1"/>
                </a:solidFill>
                <a:latin typeface="Marcellus"/>
                <a:ea typeface="Marcellus"/>
                <a:cs typeface="Marcellus"/>
                <a:sym typeface="Marcellus"/>
              </a:rPr>
              <a:t>2. Installing core Libraries using:</a:t>
            </a:r>
            <a:endParaRPr/>
          </a:p>
          <a:p>
            <a:pPr indent="-304800" lvl="0" marL="457200" rtl="0" algn="l">
              <a:lnSpc>
                <a:spcPct val="129545"/>
              </a:lnSpc>
              <a:spcBef>
                <a:spcPts val="0"/>
              </a:spcBef>
              <a:spcAft>
                <a:spcPts val="0"/>
              </a:spcAft>
              <a:buSzPts val="1200"/>
              <a:buNone/>
            </a:pPr>
            <a:r>
              <a:rPr lang="en" sz="1100">
                <a:solidFill>
                  <a:schemeClr val="dk1"/>
                </a:solidFill>
                <a:latin typeface="Courier New"/>
                <a:ea typeface="Courier New"/>
                <a:cs typeface="Courier New"/>
                <a:sym typeface="Courier New"/>
              </a:rPr>
              <a:t>!pip install --upgrade numpy seaborn opencv-python matplotlib scikit-learn tensorflow keras pandas pillow streamlit virtualenv</a:t>
            </a:r>
            <a:endParaRPr sz="1100">
              <a:solidFill>
                <a:schemeClr val="dk1"/>
              </a:solidFill>
              <a:latin typeface="Courier New"/>
              <a:ea typeface="Courier New"/>
              <a:cs typeface="Courier New"/>
              <a:sym typeface="Courier New"/>
            </a:endParaRPr>
          </a:p>
          <a:p>
            <a:pPr indent="-304800" lvl="0" marL="457200" rtl="0" algn="l">
              <a:lnSpc>
                <a:spcPct val="129545"/>
              </a:lnSpc>
              <a:spcBef>
                <a:spcPts val="0"/>
              </a:spcBef>
              <a:spcAft>
                <a:spcPts val="0"/>
              </a:spcAft>
              <a:buSzPts val="1200"/>
              <a:buNone/>
            </a:pPr>
            <a:r>
              <a:t/>
            </a:r>
            <a:endParaRPr sz="1100">
              <a:solidFill>
                <a:schemeClr val="dk1"/>
              </a:solidFill>
              <a:latin typeface="Courier New"/>
              <a:ea typeface="Courier New"/>
              <a:cs typeface="Courier New"/>
              <a:sym typeface="Courier New"/>
            </a:endParaRPr>
          </a:p>
          <a:p>
            <a:pPr indent="-171450" lvl="0" marL="171450" rtl="0" algn="l">
              <a:lnSpc>
                <a:spcPct val="100000"/>
              </a:lnSpc>
              <a:spcBef>
                <a:spcPts val="0"/>
              </a:spcBef>
              <a:spcAft>
                <a:spcPts val="0"/>
              </a:spcAft>
              <a:buClr>
                <a:schemeClr val="dk1"/>
              </a:buClr>
              <a:buSzPts val="1100"/>
              <a:buChar char="●"/>
            </a:pPr>
            <a:r>
              <a:rPr b="1" lang="en" sz="1100">
                <a:solidFill>
                  <a:schemeClr val="dk1"/>
                </a:solidFill>
                <a:latin typeface="Marcellus"/>
                <a:ea typeface="Marcellus"/>
                <a:cs typeface="Marcellus"/>
                <a:sym typeface="Marcellus"/>
              </a:rPr>
              <a:t>N</a:t>
            </a:r>
            <a:r>
              <a:rPr b="1" i="0" lang="en" sz="1100" u="none" cap="none" strike="noStrike">
                <a:solidFill>
                  <a:schemeClr val="dk1"/>
                </a:solidFill>
                <a:latin typeface="Marcellus"/>
                <a:ea typeface="Marcellus"/>
                <a:cs typeface="Marcellus"/>
                <a:sym typeface="Marcellus"/>
              </a:rPr>
              <a:t>umPy, Pandas, Matplotlib, Seaborn</a:t>
            </a:r>
            <a:r>
              <a:rPr b="0" i="0" lang="en" sz="1100" u="none" cap="none" strike="noStrike">
                <a:solidFill>
                  <a:schemeClr val="dk1"/>
                </a:solidFill>
                <a:latin typeface="Marcellus"/>
                <a:ea typeface="Marcellus"/>
                <a:cs typeface="Marcellus"/>
                <a:sym typeface="Marcellus"/>
              </a:rPr>
              <a:t> → Data handling &amp; visualization </a:t>
            </a:r>
            <a:endParaRPr/>
          </a:p>
          <a:p>
            <a:pPr indent="-171450" lvl="0" marL="171450" rtl="0" algn="l">
              <a:lnSpc>
                <a:spcPct val="100000"/>
              </a:lnSpc>
              <a:spcBef>
                <a:spcPts val="0"/>
              </a:spcBef>
              <a:spcAft>
                <a:spcPts val="0"/>
              </a:spcAft>
              <a:buClr>
                <a:schemeClr val="dk1"/>
              </a:buClr>
              <a:buSzPts val="1100"/>
              <a:buChar char="●"/>
            </a:pPr>
            <a:r>
              <a:rPr b="1" i="0" lang="en" sz="1100" u="none" cap="none" strike="noStrike">
                <a:solidFill>
                  <a:schemeClr val="dk1"/>
                </a:solidFill>
                <a:latin typeface="Marcellus"/>
                <a:ea typeface="Marcellus"/>
                <a:cs typeface="Marcellus"/>
                <a:sym typeface="Marcellus"/>
              </a:rPr>
              <a:t>OpenCV, Pillow</a:t>
            </a:r>
            <a:r>
              <a:rPr b="0" i="0" lang="en" sz="1100" u="none" cap="none" strike="noStrike">
                <a:solidFill>
                  <a:schemeClr val="dk1"/>
                </a:solidFill>
                <a:latin typeface="Marcellus"/>
                <a:ea typeface="Marcellus"/>
                <a:cs typeface="Marcellus"/>
                <a:sym typeface="Marcellus"/>
              </a:rPr>
              <a:t> → Image processing </a:t>
            </a:r>
            <a:endParaRPr/>
          </a:p>
          <a:p>
            <a:pPr indent="-171450" lvl="0" marL="171450" rtl="0" algn="l">
              <a:lnSpc>
                <a:spcPct val="100000"/>
              </a:lnSpc>
              <a:spcBef>
                <a:spcPts val="0"/>
              </a:spcBef>
              <a:spcAft>
                <a:spcPts val="0"/>
              </a:spcAft>
              <a:buClr>
                <a:schemeClr val="dk1"/>
              </a:buClr>
              <a:buSzPts val="1100"/>
              <a:buChar char="●"/>
            </a:pPr>
            <a:r>
              <a:rPr b="1" i="0" lang="en" sz="1100" u="none" cap="none" strike="noStrike">
                <a:solidFill>
                  <a:schemeClr val="dk1"/>
                </a:solidFill>
                <a:latin typeface="Marcellus"/>
                <a:ea typeface="Marcellus"/>
                <a:cs typeface="Marcellus"/>
                <a:sym typeface="Marcellus"/>
              </a:rPr>
              <a:t>TensorFlow, Keras, Scikit-learn</a:t>
            </a:r>
            <a:r>
              <a:rPr b="0" i="0" lang="en" sz="1100" u="none" cap="none" strike="noStrike">
                <a:solidFill>
                  <a:schemeClr val="dk1"/>
                </a:solidFill>
                <a:latin typeface="Marcellus"/>
                <a:ea typeface="Marcellus"/>
                <a:cs typeface="Marcellus"/>
                <a:sym typeface="Marcellus"/>
              </a:rPr>
              <a:t> → Machine learning models </a:t>
            </a:r>
            <a:endParaRPr/>
          </a:p>
          <a:p>
            <a:pPr indent="-171450" lvl="0" marL="171450" rtl="0" algn="l">
              <a:lnSpc>
                <a:spcPct val="100000"/>
              </a:lnSpc>
              <a:spcBef>
                <a:spcPts val="0"/>
              </a:spcBef>
              <a:spcAft>
                <a:spcPts val="0"/>
              </a:spcAft>
              <a:buClr>
                <a:schemeClr val="dk1"/>
              </a:buClr>
              <a:buSzPts val="1100"/>
              <a:buChar char="●"/>
            </a:pPr>
            <a:r>
              <a:rPr b="1" i="0" lang="en" sz="1100" u="none" cap="none" strike="noStrike">
                <a:solidFill>
                  <a:schemeClr val="dk1"/>
                </a:solidFill>
                <a:latin typeface="Marcellus"/>
                <a:ea typeface="Marcellus"/>
                <a:cs typeface="Marcellus"/>
                <a:sym typeface="Marcellus"/>
              </a:rPr>
              <a:t>Streamlit</a:t>
            </a:r>
            <a:r>
              <a:rPr b="0" i="0" lang="en" sz="1100" u="none" cap="none" strike="noStrike">
                <a:solidFill>
                  <a:schemeClr val="dk1"/>
                </a:solidFill>
                <a:latin typeface="Marcellus"/>
                <a:ea typeface="Marcellus"/>
                <a:cs typeface="Marcellus"/>
                <a:sym typeface="Marcellus"/>
              </a:rPr>
              <a:t> → Web-based UI </a:t>
            </a:r>
            <a:endParaRPr/>
          </a:p>
          <a:p>
            <a:pPr indent="-171450" lvl="0" marL="171450" rtl="0" algn="l">
              <a:lnSpc>
                <a:spcPct val="100000"/>
              </a:lnSpc>
              <a:spcBef>
                <a:spcPts val="0"/>
              </a:spcBef>
              <a:spcAft>
                <a:spcPts val="0"/>
              </a:spcAft>
              <a:buClr>
                <a:schemeClr val="dk1"/>
              </a:buClr>
              <a:buSzPts val="1100"/>
              <a:buChar char="●"/>
            </a:pPr>
            <a:r>
              <a:rPr b="1" i="0" lang="en" sz="1100" u="none" cap="none" strike="noStrike">
                <a:solidFill>
                  <a:schemeClr val="dk1"/>
                </a:solidFill>
                <a:latin typeface="Marcellus"/>
                <a:ea typeface="Marcellus"/>
                <a:cs typeface="Marcellus"/>
                <a:sym typeface="Marcellus"/>
              </a:rPr>
              <a:t>Virtualenv</a:t>
            </a:r>
            <a:r>
              <a:rPr b="0" i="0" lang="en" sz="1100" u="none" cap="none" strike="noStrike">
                <a:solidFill>
                  <a:schemeClr val="dk1"/>
                </a:solidFill>
                <a:latin typeface="Marcellus"/>
                <a:ea typeface="Marcellus"/>
                <a:cs typeface="Marcellus"/>
                <a:sym typeface="Marcellus"/>
              </a:rPr>
              <a:t> → Environment management </a:t>
            </a:r>
            <a:endParaRPr/>
          </a:p>
          <a:p>
            <a:pPr indent="0" lvl="0" marL="0" marR="0" rtl="0" algn="l">
              <a:lnSpc>
                <a:spcPct val="100000"/>
              </a:lnSpc>
              <a:spcBef>
                <a:spcPts val="0"/>
              </a:spcBef>
              <a:spcAft>
                <a:spcPts val="0"/>
              </a:spcAft>
              <a:buClr>
                <a:schemeClr val="dk1"/>
              </a:buClr>
              <a:buSzPts val="1100"/>
              <a:buNone/>
            </a:pPr>
            <a:r>
              <a:t/>
            </a:r>
            <a:endParaRPr sz="1100">
              <a:solidFill>
                <a:schemeClr val="dk1"/>
              </a:solidFill>
              <a:latin typeface="Marcellus"/>
              <a:ea typeface="Marcellus"/>
              <a:cs typeface="Marcellus"/>
              <a:sym typeface="Marcellus"/>
            </a:endParaRPr>
          </a:p>
          <a:p>
            <a:pPr indent="0" lvl="0" marL="152400" rtl="0" algn="l">
              <a:lnSpc>
                <a:spcPct val="100000"/>
              </a:lnSpc>
              <a:spcBef>
                <a:spcPts val="0"/>
              </a:spcBef>
              <a:spcAft>
                <a:spcPts val="0"/>
              </a:spcAft>
              <a:buSzPts val="1200"/>
              <a:buNone/>
            </a:pPr>
            <a:r>
              <a:rPr b="1" lang="en" sz="1200">
                <a:latin typeface="Marcellus"/>
                <a:ea typeface="Marcellus"/>
                <a:cs typeface="Marcellus"/>
                <a:sym typeface="Marcellus"/>
              </a:rPr>
              <a:t>3. Verify Setup: </a:t>
            </a:r>
            <a:r>
              <a:rPr b="0" i="0" lang="en" sz="1200" u="none" cap="none" strike="noStrike">
                <a:solidFill>
                  <a:schemeClr val="dk1"/>
                </a:solidFill>
                <a:latin typeface="Marcellus"/>
                <a:ea typeface="Marcellus"/>
                <a:cs typeface="Marcellus"/>
                <a:sym typeface="Marcellus"/>
              </a:rPr>
              <a:t>Check TensorFlow version and GPU availability</a:t>
            </a:r>
            <a:endParaRPr b="1" sz="1200">
              <a:latin typeface="Marcellus"/>
              <a:ea typeface="Marcellus"/>
              <a:cs typeface="Marcellus"/>
              <a:sym typeface="Marcellus"/>
            </a:endParaRPr>
          </a:p>
          <a:p>
            <a:pPr indent="-304800" lvl="0" marL="457200" rtl="0" algn="l">
              <a:lnSpc>
                <a:spcPct val="129545"/>
              </a:lnSpc>
              <a:spcBef>
                <a:spcPts val="0"/>
              </a:spcBef>
              <a:spcAft>
                <a:spcPts val="0"/>
              </a:spcAft>
              <a:buSzPts val="1200"/>
              <a:buNone/>
            </a:pPr>
            <a:r>
              <a:rPr b="0" lang="en" sz="1100">
                <a:solidFill>
                  <a:schemeClr val="dk1"/>
                </a:solidFill>
                <a:latin typeface="Courier New"/>
                <a:ea typeface="Courier New"/>
                <a:cs typeface="Courier New"/>
                <a:sym typeface="Courier New"/>
              </a:rPr>
              <a:t>print(f"TensorFlow Version: {tf.__version__}")</a:t>
            </a:r>
            <a:endParaRPr/>
          </a:p>
          <a:p>
            <a:pPr indent="0" lvl="0" marL="152400" rtl="0" algn="l">
              <a:lnSpc>
                <a:spcPct val="129545"/>
              </a:lnSpc>
              <a:spcBef>
                <a:spcPts val="0"/>
              </a:spcBef>
              <a:spcAft>
                <a:spcPts val="0"/>
              </a:spcAft>
              <a:buSzPts val="1200"/>
              <a:buNone/>
            </a:pPr>
            <a:r>
              <a:rPr b="0" lang="en" sz="1100">
                <a:solidFill>
                  <a:schemeClr val="dk1"/>
                </a:solidFill>
                <a:latin typeface="Courier New"/>
                <a:ea typeface="Courier New"/>
                <a:cs typeface="Courier New"/>
                <a:sym typeface="Courier New"/>
              </a:rPr>
              <a:t>print("GPU Available:", tf.config.list_physical_devices('GPU'))</a:t>
            </a:r>
            <a:endParaRPr/>
          </a:p>
          <a:p>
            <a:pPr indent="0" lvl="0" marL="0" marR="0" rtl="0" algn="l">
              <a:lnSpc>
                <a:spcPct val="100000"/>
              </a:lnSpc>
              <a:spcBef>
                <a:spcPts val="0"/>
              </a:spcBef>
              <a:spcAft>
                <a:spcPts val="0"/>
              </a:spcAft>
              <a:buClr>
                <a:schemeClr val="dk1"/>
              </a:buClr>
              <a:buSzPts val="1100"/>
              <a:buFont typeface="Mulish"/>
              <a:buNone/>
            </a:pPr>
            <a:r>
              <a:t/>
            </a:r>
            <a:endParaRPr b="0" i="0" sz="1100" u="none" cap="none" strike="noStrike">
              <a:solidFill>
                <a:schemeClr val="dk1"/>
              </a:solidFill>
              <a:latin typeface="Marcellus"/>
              <a:ea typeface="Marcellus"/>
              <a:cs typeface="Marcellus"/>
              <a:sym typeface="Marcellus"/>
            </a:endParaRPr>
          </a:p>
          <a:p>
            <a:pPr indent="0" lvl="0" marL="0" marR="0" rtl="0" algn="l">
              <a:lnSpc>
                <a:spcPct val="100000"/>
              </a:lnSpc>
              <a:spcBef>
                <a:spcPts val="0"/>
              </a:spcBef>
              <a:spcAft>
                <a:spcPts val="0"/>
              </a:spcAft>
              <a:buClr>
                <a:schemeClr val="dk1"/>
              </a:buClr>
              <a:buSzPts val="1200"/>
              <a:buFont typeface="Mulish"/>
              <a:buNone/>
            </a:pPr>
            <a:r>
              <a:t/>
            </a:r>
            <a:endParaRPr b="0" i="0" sz="1200" u="none" cap="none" strike="noStrike">
              <a:solidFill>
                <a:schemeClr val="dk1"/>
              </a:solidFill>
              <a:latin typeface="Arial"/>
              <a:ea typeface="Arial"/>
              <a:cs typeface="Arial"/>
              <a:sym typeface="Arial"/>
            </a:endParaRPr>
          </a:p>
          <a:p>
            <a:pPr indent="-304800" lvl="0" marL="457200" rtl="0" algn="l">
              <a:lnSpc>
                <a:spcPct val="118750"/>
              </a:lnSpc>
              <a:spcBef>
                <a:spcPts val="0"/>
              </a:spcBef>
              <a:spcAft>
                <a:spcPts val="0"/>
              </a:spcAft>
              <a:buSzPts val="1200"/>
              <a:buNone/>
            </a:pPr>
            <a:r>
              <a:t/>
            </a:r>
            <a:endParaRPr b="1" sz="1200">
              <a:solidFill>
                <a:schemeClr val="dk1"/>
              </a:solidFill>
              <a:latin typeface="Marcellus"/>
              <a:ea typeface="Marcellus"/>
              <a:cs typeface="Marcellus"/>
              <a:sym typeface="Marcellus"/>
            </a:endParaRPr>
          </a:p>
          <a:p>
            <a:pPr indent="-304800" lvl="0" marL="457200" rtl="0" algn="l">
              <a:lnSpc>
                <a:spcPct val="118750"/>
              </a:lnSpc>
              <a:spcBef>
                <a:spcPts val="0"/>
              </a:spcBef>
              <a:spcAft>
                <a:spcPts val="0"/>
              </a:spcAft>
              <a:buSzPts val="1200"/>
              <a:buNone/>
            </a:pPr>
            <a:r>
              <a:t/>
            </a:r>
            <a:endParaRPr b="1" sz="1200">
              <a:solidFill>
                <a:schemeClr val="dk1"/>
              </a:solidFill>
              <a:latin typeface="Marcellus"/>
              <a:ea typeface="Marcellus"/>
              <a:cs typeface="Marcellus"/>
              <a:sym typeface="Marcellus"/>
            </a:endParaRPr>
          </a:p>
          <a:p>
            <a:pPr indent="0" lvl="0" marL="152400" rtl="0" algn="l">
              <a:lnSpc>
                <a:spcPct val="100000"/>
              </a:lnSpc>
              <a:spcBef>
                <a:spcPts val="0"/>
              </a:spcBef>
              <a:spcAft>
                <a:spcPts val="0"/>
              </a:spcAft>
              <a:buSzPts val="1200"/>
              <a:buNone/>
            </a:pPr>
            <a:r>
              <a:t/>
            </a:r>
            <a:endParaRPr b="1" sz="1200">
              <a:latin typeface="Marcellus"/>
              <a:ea typeface="Marcellus"/>
              <a:cs typeface="Marcellus"/>
              <a:sym typeface="Marcellus"/>
            </a:endParaRPr>
          </a:p>
          <a:p>
            <a:pPr indent="0" lvl="0" marL="152400" rtl="0" algn="l">
              <a:lnSpc>
                <a:spcPct val="100000"/>
              </a:lnSpc>
              <a:spcBef>
                <a:spcPts val="0"/>
              </a:spcBef>
              <a:spcAft>
                <a:spcPts val="0"/>
              </a:spcAft>
              <a:buSzPts val="1200"/>
              <a:buNone/>
            </a:pPr>
            <a:r>
              <a:t/>
            </a:r>
            <a:endParaRPr b="1" sz="1200">
              <a:latin typeface="Marcellus"/>
              <a:ea typeface="Marcellus"/>
              <a:cs typeface="Marcellus"/>
              <a:sym typeface="Marcellus"/>
            </a:endParaRPr>
          </a:p>
          <a:p>
            <a:pPr indent="0" lvl="0" marL="152400" rtl="0" algn="l">
              <a:lnSpc>
                <a:spcPct val="100000"/>
              </a:lnSpc>
              <a:spcBef>
                <a:spcPts val="0"/>
              </a:spcBef>
              <a:spcAft>
                <a:spcPts val="0"/>
              </a:spcAft>
              <a:buSzPts val="1200"/>
              <a:buNone/>
            </a:pPr>
            <a:r>
              <a:t/>
            </a:r>
            <a:endParaRPr b="1" sz="1200">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p:txBody>
      </p:sp>
      <p:sp>
        <p:nvSpPr>
          <p:cNvPr id="586" name="Google Shape;586;p42"/>
          <p:cNvSpPr txBox="1"/>
          <p:nvPr/>
        </p:nvSpPr>
        <p:spPr>
          <a:xfrm>
            <a:off x="6308425" y="46597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a:t>
            </a: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Finding and Downloading Dataset</a:t>
            </a:r>
            <a:endParaRPr/>
          </a:p>
        </p:txBody>
      </p:sp>
      <p:sp>
        <p:nvSpPr>
          <p:cNvPr id="592" name="Google Shape;592;p43"/>
          <p:cNvSpPr txBox="1"/>
          <p:nvPr>
            <p:ph idx="1" type="body"/>
          </p:nvPr>
        </p:nvSpPr>
        <p:spPr>
          <a:xfrm>
            <a:off x="720000" y="1215750"/>
            <a:ext cx="3295500" cy="3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Finding and Downloading the Dataset:</a:t>
            </a:r>
            <a:br>
              <a:rPr lang="en" sz="1300"/>
            </a:br>
            <a:endParaRPr sz="1300"/>
          </a:p>
          <a:p>
            <a:pPr indent="0" lvl="0" marL="0" rtl="0" algn="l">
              <a:spcBef>
                <a:spcPts val="0"/>
              </a:spcBef>
              <a:spcAft>
                <a:spcPts val="0"/>
              </a:spcAft>
              <a:buNone/>
            </a:pPr>
            <a:r>
              <a:rPr lang="en" sz="1300"/>
              <a:t>We selected the Food-101 dataset from Kaggle, which contains 101 food categories with 1,000 images each. To download it: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we</a:t>
            </a:r>
            <a:r>
              <a:rPr lang="en" sz="1300"/>
              <a:t> visited the Food-101 Kaggle page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Clicked the download button to get the .zip file</a:t>
            </a:r>
            <a:endParaRPr sz="13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593" name="Google Shape;593;p43" title="Screenshot 2025-03-16 at 11.16.58 AM.png"/>
          <p:cNvPicPr preferRelativeResize="0"/>
          <p:nvPr/>
        </p:nvPicPr>
        <p:blipFill>
          <a:blip r:embed="rId3">
            <a:alphaModFix/>
          </a:blip>
          <a:stretch>
            <a:fillRect/>
          </a:stretch>
        </p:blipFill>
        <p:spPr>
          <a:xfrm>
            <a:off x="4242450" y="1215750"/>
            <a:ext cx="4408627" cy="2497074"/>
          </a:xfrm>
          <a:prstGeom prst="rect">
            <a:avLst/>
          </a:prstGeom>
          <a:noFill/>
          <a:ln>
            <a:noFill/>
          </a:ln>
        </p:spPr>
      </p:pic>
      <p:sp>
        <p:nvSpPr>
          <p:cNvPr id="594" name="Google Shape;594;p43"/>
          <p:cNvSpPr txBox="1"/>
          <p:nvPr/>
        </p:nvSpPr>
        <p:spPr>
          <a:xfrm>
            <a:off x="5558125" y="46387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a:t>
            </a: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Rudra Hirenkumar Patel</a:t>
            </a:r>
            <a:endParaRPr sz="1100">
              <a:solidFill>
                <a:schemeClr val="dk1"/>
              </a:solidFill>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4"/>
          <p:cNvSpPr txBox="1"/>
          <p:nvPr>
            <p:ph type="title"/>
          </p:nvPr>
        </p:nvSpPr>
        <p:spPr>
          <a:xfrm>
            <a:off x="698576" y="58450"/>
            <a:ext cx="6824100" cy="94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Collecting Dataset and Mounting it</a:t>
            </a:r>
            <a:endParaRPr/>
          </a:p>
        </p:txBody>
      </p:sp>
      <p:sp>
        <p:nvSpPr>
          <p:cNvPr id="600" name="Google Shape;600;p44"/>
          <p:cNvSpPr txBox="1"/>
          <p:nvPr>
            <p:ph idx="1" type="body"/>
          </p:nvPr>
        </p:nvSpPr>
        <p:spPr>
          <a:xfrm>
            <a:off x="341100" y="639326"/>
            <a:ext cx="8461800" cy="45042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200"/>
              <a:buFont typeface="Nunito Light"/>
              <a:buNone/>
            </a:pPr>
            <a:r>
              <a:rPr b="1" lang="en">
                <a:latin typeface="Marcellus"/>
                <a:ea typeface="Marcellus"/>
                <a:cs typeface="Marcellus"/>
                <a:sym typeface="Marcellus"/>
              </a:rPr>
              <a:t>Step 1:</a:t>
            </a:r>
            <a:r>
              <a:rPr lang="en">
                <a:latin typeface="Marcellus"/>
                <a:ea typeface="Marcellus"/>
                <a:cs typeface="Marcellus"/>
                <a:sym typeface="Marcellus"/>
              </a:rPr>
              <a:t> Uploading the Dataset to Google Drive</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I first downloaded Food 101 from Kaggle. After that, I went to my Google Drive and:</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Created a new folder called “Food”.</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Uploaded the dataset files into that folder.</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b="1" lang="en">
                <a:latin typeface="Marcellus"/>
                <a:ea typeface="Marcellus"/>
                <a:cs typeface="Marcellus"/>
                <a:sym typeface="Marcellus"/>
              </a:rPr>
              <a:t>Step 2: </a:t>
            </a:r>
            <a:r>
              <a:rPr lang="en">
                <a:latin typeface="Marcellus"/>
                <a:ea typeface="Marcellus"/>
                <a:cs typeface="Marcellus"/>
                <a:sym typeface="Marcellus"/>
              </a:rPr>
              <a:t>Mounting Google Drive in Colab</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Next, I opened Google Colab and ran the following code to mount my Drive:</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b="1" lang="en">
                <a:latin typeface="Marcellus"/>
                <a:ea typeface="Marcellus"/>
                <a:cs typeface="Marcellus"/>
                <a:sym typeface="Marcellus"/>
              </a:rPr>
              <a:t>from google.colab import drive</a:t>
            </a:r>
            <a:endParaRPr b="1">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b="1" lang="en">
                <a:latin typeface="Marcellus"/>
                <a:ea typeface="Marcellus"/>
                <a:cs typeface="Marcellus"/>
                <a:sym typeface="Marcellus"/>
              </a:rPr>
              <a:t>drive.mount('/content/drive')</a:t>
            </a:r>
            <a:endParaRPr b="1">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A pop-up appeared asking me to sign in, and I followed the instructions to authenticate my</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account.</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b="1" lang="en">
                <a:latin typeface="Marcellus"/>
                <a:ea typeface="Marcellus"/>
                <a:cs typeface="Marcellus"/>
                <a:sym typeface="Marcellus"/>
              </a:rPr>
              <a:t>Step 3: </a:t>
            </a:r>
            <a:r>
              <a:rPr lang="en">
                <a:latin typeface="Marcellus"/>
                <a:ea typeface="Marcellus"/>
                <a:cs typeface="Marcellus"/>
                <a:sym typeface="Marcellus"/>
              </a:rPr>
              <a:t>Accessing the Dataset in Colab</a:t>
            </a:r>
            <a:endParaRPr>
              <a:latin typeface="Marcellus"/>
              <a:ea typeface="Marcellus"/>
              <a:cs typeface="Marcellus"/>
              <a:sym typeface="Marcellus"/>
            </a:endParaRPr>
          </a:p>
          <a:p>
            <a:pPr indent="-228600" lvl="0" marL="457200" rtl="0" algn="l">
              <a:lnSpc>
                <a:spcPct val="100000"/>
              </a:lnSpc>
              <a:spcBef>
                <a:spcPts val="0"/>
              </a:spcBef>
              <a:spcAft>
                <a:spcPts val="0"/>
              </a:spcAft>
              <a:buSzPts val="1200"/>
              <a:buFont typeface="Nunito Light"/>
              <a:buNone/>
            </a:pPr>
            <a:r>
              <a:rPr lang="en">
                <a:latin typeface="Marcellus"/>
                <a:ea typeface="Marcellus"/>
                <a:cs typeface="Marcellus"/>
                <a:sym typeface="Marcellus"/>
              </a:rPr>
              <a:t>Once the Drive was mounted, I accessed my dataset like this:</a:t>
            </a:r>
            <a:br>
              <a:rPr lang="en">
                <a:latin typeface="Marcellus"/>
                <a:ea typeface="Marcellus"/>
                <a:cs typeface="Marcellus"/>
                <a:sym typeface="Marcellus"/>
              </a:rPr>
            </a:br>
            <a:r>
              <a:rPr b="1" lang="en">
                <a:latin typeface="Marcellus"/>
                <a:ea typeface="Marcellus"/>
                <a:cs typeface="Marcellus"/>
                <a:sym typeface="Marcellus"/>
              </a:rPr>
              <a:t>data_dir = '/content/drive/MyDrive/Food'</a:t>
            </a:r>
            <a:endParaRPr b="1">
              <a:latin typeface="Marcellus"/>
              <a:ea typeface="Marcellus"/>
              <a:cs typeface="Marcellus"/>
              <a:sym typeface="Marcellus"/>
            </a:endParaRPr>
          </a:p>
        </p:txBody>
      </p:sp>
      <p:sp>
        <p:nvSpPr>
          <p:cNvPr id="601" name="Google Shape;601;p44"/>
          <p:cNvSpPr txBox="1"/>
          <p:nvPr/>
        </p:nvSpPr>
        <p:spPr>
          <a:xfrm>
            <a:off x="6308425" y="46597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						            </a:t>
            </a: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Rudra Hirenkumar Patel</a:t>
            </a:r>
            <a:endParaRPr sz="1100">
              <a:solidFill>
                <a:schemeClr val="dk1"/>
              </a:solidFill>
              <a:latin typeface="Mulish"/>
              <a:ea typeface="Mulish"/>
              <a:cs typeface="Mulish"/>
              <a:sym typeface="Mulish"/>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the CNN model</a:t>
            </a:r>
            <a:endParaRPr/>
          </a:p>
        </p:txBody>
      </p:sp>
      <p:sp>
        <p:nvSpPr>
          <p:cNvPr id="607" name="Google Shape;607;p45"/>
          <p:cNvSpPr txBox="1"/>
          <p:nvPr>
            <p:ph idx="1" type="body"/>
          </p:nvPr>
        </p:nvSpPr>
        <p:spPr>
          <a:xfrm>
            <a:off x="720000" y="1215750"/>
            <a:ext cx="7704000" cy="32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Preprocessing</a:t>
            </a:r>
            <a:endParaRPr b="1" sz="1600"/>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b="1" lang="en"/>
              <a:t>Image Specs:</a:t>
            </a:r>
            <a:r>
              <a:rPr lang="en"/>
              <a:t> Resize  to 140×140 RGB images; Batch size of 32.</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Font typeface="Nunito"/>
              <a:buChar char="●"/>
            </a:pPr>
            <a:r>
              <a:rPr b="1" lang="en"/>
              <a:t>Data Augmentation:</a:t>
            </a:r>
            <a:endParaRPr b="1"/>
          </a:p>
          <a:p>
            <a:pPr indent="-304800" lvl="1" marL="914400" rtl="0" algn="l">
              <a:spcBef>
                <a:spcPts val="0"/>
              </a:spcBef>
              <a:spcAft>
                <a:spcPts val="0"/>
              </a:spcAft>
              <a:buSzPts val="1200"/>
              <a:buChar char="○"/>
            </a:pPr>
            <a:r>
              <a:rPr lang="en"/>
              <a:t>Rescaling (1./255).</a:t>
            </a:r>
            <a:endParaRPr/>
          </a:p>
          <a:p>
            <a:pPr indent="-304800" lvl="1" marL="914400" rtl="0" algn="l">
              <a:spcBef>
                <a:spcPts val="0"/>
              </a:spcBef>
              <a:spcAft>
                <a:spcPts val="0"/>
              </a:spcAft>
              <a:buSzPts val="1200"/>
              <a:buChar char="○"/>
            </a:pPr>
            <a:r>
              <a:rPr lang="en"/>
              <a:t>Random rotations (up to 20°), zoom (0.15), width/height shifts (0.2), shear (0.15).</a:t>
            </a:r>
            <a:endParaRPr/>
          </a:p>
          <a:p>
            <a:pPr indent="-304800" lvl="1" marL="914400" rtl="0" algn="l">
              <a:spcBef>
                <a:spcPts val="0"/>
              </a:spcBef>
              <a:spcAft>
                <a:spcPts val="0"/>
              </a:spcAft>
              <a:buSzPts val="1200"/>
              <a:buChar char="○"/>
            </a:pPr>
            <a:r>
              <a:rPr lang="en"/>
              <a:t>Horizontal flips with nearest fill mode.</a:t>
            </a:r>
            <a:endParaRPr/>
          </a:p>
          <a:p>
            <a:pPr indent="0" lvl="0" marL="0" rtl="0" algn="l">
              <a:spcBef>
                <a:spcPts val="0"/>
              </a:spcBef>
              <a:spcAft>
                <a:spcPts val="0"/>
              </a:spcAft>
              <a:buNone/>
            </a:pPr>
            <a:r>
              <a:t/>
            </a:r>
            <a:endParaRPr b="1"/>
          </a:p>
          <a:p>
            <a:pPr indent="-304800" lvl="0" marL="457200" rtl="0" algn="l">
              <a:spcBef>
                <a:spcPts val="0"/>
              </a:spcBef>
              <a:spcAft>
                <a:spcPts val="0"/>
              </a:spcAft>
              <a:buSzPts val="1200"/>
              <a:buChar char="●"/>
            </a:pPr>
            <a:r>
              <a:rPr b="1" lang="en"/>
              <a:t>Split: </a:t>
            </a:r>
            <a:r>
              <a:rPr lang="en"/>
              <a:t>80% training / 20% validation via ImageDataGenerator</a:t>
            </a:r>
            <a:endParaRPr/>
          </a:p>
          <a:p>
            <a:pPr indent="0" lvl="0" marL="0" rtl="0" algn="l">
              <a:spcBef>
                <a:spcPts val="0"/>
              </a:spcBef>
              <a:spcAft>
                <a:spcPts val="0"/>
              </a:spcAft>
              <a:buNone/>
            </a:pPr>
            <a:r>
              <a:rPr lang="en"/>
              <a:t>	</a:t>
            </a:r>
            <a:endParaRPr/>
          </a:p>
        </p:txBody>
      </p:sp>
      <p:sp>
        <p:nvSpPr>
          <p:cNvPr id="608" name="Google Shape;608;p45"/>
          <p:cNvSpPr txBox="1"/>
          <p:nvPr/>
        </p:nvSpPr>
        <p:spPr>
          <a:xfrm>
            <a:off x="5839350" y="4724300"/>
            <a:ext cx="35085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Mulish"/>
              <a:ea typeface="Mulish"/>
              <a:cs typeface="Mulish"/>
              <a:sym typeface="Mu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8"/>
          <p:cNvSpPr txBox="1"/>
          <p:nvPr/>
        </p:nvSpPr>
        <p:spPr>
          <a:xfrm>
            <a:off x="1978200" y="1667850"/>
            <a:ext cx="5187600" cy="180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600"/>
              <a:buFont typeface="Arial"/>
              <a:buNone/>
            </a:pPr>
            <a:r>
              <a:rPr b="0" i="0" lang="en" sz="7600" u="none" cap="none" strike="noStrike">
                <a:solidFill>
                  <a:schemeClr val="dk1"/>
                </a:solidFill>
                <a:latin typeface="Marcellus"/>
                <a:ea typeface="Marcellus"/>
                <a:cs typeface="Marcellus"/>
                <a:sym typeface="Marcellus"/>
              </a:rPr>
              <a:t>Phase - I</a:t>
            </a:r>
            <a:endParaRPr b="0" i="0" sz="7600" u="none" cap="none" strike="noStrike">
              <a:solidFill>
                <a:schemeClr val="dk1"/>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7600"/>
              <a:buFont typeface="Arial"/>
              <a:buNone/>
            </a:pPr>
            <a:r>
              <a:t/>
            </a:r>
            <a:endParaRPr b="0" i="0" sz="7600" u="none" cap="none" strike="noStrike">
              <a:solidFill>
                <a:schemeClr val="dk1"/>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1"/>
                </a:solidFill>
                <a:latin typeface="Marcellus"/>
                <a:ea typeface="Marcellus"/>
                <a:cs typeface="Marcellus"/>
                <a:sym typeface="Marcellus"/>
              </a:rPr>
              <a:t>Date : 9 Feb 2025</a:t>
            </a:r>
            <a:endParaRPr b="0" i="0" sz="2300" u="none" cap="none" strike="noStrike">
              <a:solidFill>
                <a:schemeClr val="dk1"/>
              </a:solidFill>
              <a:latin typeface="Marcellus"/>
              <a:ea typeface="Marcellus"/>
              <a:cs typeface="Marcellus"/>
              <a:sym typeface="Marcellu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the CNN model</a:t>
            </a:r>
            <a:endParaRPr/>
          </a:p>
        </p:txBody>
      </p:sp>
      <p:sp>
        <p:nvSpPr>
          <p:cNvPr id="614" name="Google Shape;614;p46"/>
          <p:cNvSpPr txBox="1"/>
          <p:nvPr>
            <p:ph idx="1" type="body"/>
          </p:nvPr>
        </p:nvSpPr>
        <p:spPr>
          <a:xfrm>
            <a:off x="720000" y="1215750"/>
            <a:ext cx="7704000" cy="32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Model Architecture</a:t>
            </a:r>
            <a:endParaRPr b="1" sz="1600"/>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b="1" lang="en"/>
              <a:t>Convolutional Layers:</a:t>
            </a:r>
            <a:endParaRPr b="1"/>
          </a:p>
          <a:p>
            <a:pPr indent="-304800" lvl="1" marL="914400" rtl="0" algn="l">
              <a:spcBef>
                <a:spcPts val="0"/>
              </a:spcBef>
              <a:spcAft>
                <a:spcPts val="0"/>
              </a:spcAft>
              <a:buSzPts val="1200"/>
              <a:buChar char="○"/>
            </a:pPr>
            <a:r>
              <a:rPr lang="en"/>
              <a:t>Block 1: Conv2D with 16 filters (3×3, ReLU) + MaxPooling.</a:t>
            </a:r>
            <a:endParaRPr/>
          </a:p>
          <a:p>
            <a:pPr indent="-304800" lvl="1" marL="914400" rtl="0" algn="l">
              <a:spcBef>
                <a:spcPts val="0"/>
              </a:spcBef>
              <a:spcAft>
                <a:spcPts val="0"/>
              </a:spcAft>
              <a:buSzPts val="1200"/>
              <a:buChar char="○"/>
            </a:pPr>
            <a:r>
              <a:rPr lang="en"/>
              <a:t>Block 2: Conv2D with 32 filters (3×3, ReLU) + MaxPooling.</a:t>
            </a:r>
            <a:endParaRPr/>
          </a:p>
          <a:p>
            <a:pPr indent="-304800" lvl="1" marL="914400" rtl="0" algn="l">
              <a:spcBef>
                <a:spcPts val="0"/>
              </a:spcBef>
              <a:spcAft>
                <a:spcPts val="0"/>
              </a:spcAft>
              <a:buSzPts val="1200"/>
              <a:buChar char="○"/>
            </a:pPr>
            <a:r>
              <a:rPr lang="en"/>
              <a:t>Block 3: Conv2D with 64 filters (3×3, ReLU) + MaxPooling.</a:t>
            </a:r>
            <a:endParaRPr/>
          </a:p>
          <a:p>
            <a:pPr indent="0" lvl="0" marL="914400" rtl="0" algn="l">
              <a:spcBef>
                <a:spcPts val="0"/>
              </a:spcBef>
              <a:spcAft>
                <a:spcPts val="0"/>
              </a:spcAft>
              <a:buNone/>
            </a:pPr>
            <a:r>
              <a:t/>
            </a:r>
            <a:endParaRPr b="1"/>
          </a:p>
          <a:p>
            <a:pPr indent="-304800" lvl="0" marL="457200" rtl="0" algn="l">
              <a:spcBef>
                <a:spcPts val="0"/>
              </a:spcBef>
              <a:spcAft>
                <a:spcPts val="0"/>
              </a:spcAft>
              <a:buSzPts val="1200"/>
              <a:buChar char="●"/>
            </a:pPr>
            <a:r>
              <a:rPr b="1" lang="en"/>
              <a:t>Classification Head:</a:t>
            </a:r>
            <a:endParaRPr b="1"/>
          </a:p>
          <a:p>
            <a:pPr indent="-304800" lvl="1" marL="914400" rtl="0" algn="l">
              <a:spcBef>
                <a:spcPts val="0"/>
              </a:spcBef>
              <a:spcAft>
                <a:spcPts val="0"/>
              </a:spcAft>
              <a:buSzPts val="1200"/>
              <a:buChar char="○"/>
            </a:pPr>
            <a:r>
              <a:rPr lang="en"/>
              <a:t>Flatten layer.</a:t>
            </a:r>
            <a:endParaRPr/>
          </a:p>
          <a:p>
            <a:pPr indent="-304800" lvl="1" marL="914400" rtl="0" algn="l">
              <a:spcBef>
                <a:spcPts val="0"/>
              </a:spcBef>
              <a:spcAft>
                <a:spcPts val="0"/>
              </a:spcAft>
              <a:buSzPts val="1200"/>
              <a:buChar char="○"/>
            </a:pPr>
            <a:r>
              <a:rPr lang="en"/>
              <a:t>Dense layer with 64 neurons (ReLU) followed by Dropout (50%).</a:t>
            </a:r>
            <a:endParaRPr/>
          </a:p>
          <a:p>
            <a:pPr indent="-304800" lvl="1" marL="914400" rtl="0" algn="l">
              <a:spcBef>
                <a:spcPts val="0"/>
              </a:spcBef>
              <a:spcAft>
                <a:spcPts val="0"/>
              </a:spcAft>
              <a:buSzPts val="1200"/>
              <a:buChar char="○"/>
            </a:pPr>
            <a:r>
              <a:rPr lang="en"/>
              <a:t>Final Dense layer with 102 neurons (Softmax) for multi-class prediction.</a:t>
            </a:r>
            <a:endParaRPr/>
          </a:p>
          <a:p>
            <a:pPr indent="0" lvl="0" marL="914400" rtl="0" algn="l">
              <a:spcBef>
                <a:spcPts val="0"/>
              </a:spcBef>
              <a:spcAft>
                <a:spcPts val="0"/>
              </a:spcAft>
              <a:buNone/>
            </a:pPr>
            <a:r>
              <a:t/>
            </a:r>
            <a:endParaRPr b="1"/>
          </a:p>
          <a:p>
            <a:pPr indent="-304800" lvl="0" marL="457200" rtl="0" algn="l">
              <a:spcBef>
                <a:spcPts val="0"/>
              </a:spcBef>
              <a:spcAft>
                <a:spcPts val="0"/>
              </a:spcAft>
              <a:buSzPts val="1200"/>
              <a:buChar char="●"/>
            </a:pPr>
            <a:r>
              <a:rPr b="1" lang="en"/>
              <a:t>Compilation: </a:t>
            </a:r>
            <a:r>
              <a:rPr lang="en"/>
              <a:t>Optimizer: Adam, Loss: Categorical Crossentropy, Metric: Accuracy.</a:t>
            </a:r>
            <a:endParaRPr/>
          </a:p>
          <a:p>
            <a:pPr indent="0" lvl="0" marL="0" rtl="0" algn="l">
              <a:spcBef>
                <a:spcPts val="0"/>
              </a:spcBef>
              <a:spcAft>
                <a:spcPts val="0"/>
              </a:spcAft>
              <a:buNone/>
            </a:pPr>
            <a:r>
              <a:rPr lang="en"/>
              <a:t>	</a:t>
            </a:r>
            <a:endParaRPr/>
          </a:p>
        </p:txBody>
      </p:sp>
      <p:sp>
        <p:nvSpPr>
          <p:cNvPr id="615" name="Google Shape;615;p46"/>
          <p:cNvSpPr txBox="1"/>
          <p:nvPr/>
        </p:nvSpPr>
        <p:spPr>
          <a:xfrm>
            <a:off x="5671700" y="4574100"/>
            <a:ext cx="391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a:p>
          <a:p>
            <a:pPr indent="0" lvl="0" marL="0" rtl="0" algn="l">
              <a:spcBef>
                <a:spcPts val="0"/>
              </a:spcBef>
              <a:spcAft>
                <a:spcPts val="0"/>
              </a:spcAft>
              <a:buNone/>
            </a:pPr>
            <a:r>
              <a:t/>
            </a:r>
            <a:endParaRPr sz="1200">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Improving the CNN model</a:t>
            </a:r>
            <a:endParaRPr/>
          </a:p>
        </p:txBody>
      </p:sp>
      <p:sp>
        <p:nvSpPr>
          <p:cNvPr id="621" name="Google Shape;621;p47"/>
          <p:cNvSpPr txBox="1"/>
          <p:nvPr>
            <p:ph idx="1" type="body"/>
          </p:nvPr>
        </p:nvSpPr>
        <p:spPr>
          <a:xfrm>
            <a:off x="102250" y="1215750"/>
            <a:ext cx="4184400" cy="3303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a:t>Pretrained MobileNetV2 as Base:</a:t>
            </a:r>
            <a:endParaRPr b="1"/>
          </a:p>
          <a:p>
            <a:pPr indent="-292100" lvl="1" marL="914400" rtl="0" algn="l">
              <a:spcBef>
                <a:spcPts val="0"/>
              </a:spcBef>
              <a:spcAft>
                <a:spcPts val="0"/>
              </a:spcAft>
              <a:buSzPts val="1000"/>
              <a:buChar char="○"/>
            </a:pPr>
            <a:r>
              <a:rPr lang="en" sz="1400"/>
              <a:t>Leverages ImageNet-trained weights.</a:t>
            </a:r>
            <a:endParaRPr sz="1400"/>
          </a:p>
          <a:p>
            <a:pPr indent="-292100" lvl="1" marL="914400" rtl="0" algn="l">
              <a:spcBef>
                <a:spcPts val="0"/>
              </a:spcBef>
              <a:spcAft>
                <a:spcPts val="0"/>
              </a:spcAft>
              <a:buSzPts val="1000"/>
              <a:buChar char="○"/>
            </a:pPr>
            <a:r>
              <a:rPr lang="en" sz="1400"/>
              <a:t>Uses include_top=False to remove the original classification head.</a:t>
            </a:r>
            <a:endParaRPr sz="1400"/>
          </a:p>
          <a:p>
            <a:pPr indent="-292100" lvl="0" marL="457200" rtl="0" algn="l">
              <a:spcBef>
                <a:spcPts val="0"/>
              </a:spcBef>
              <a:spcAft>
                <a:spcPts val="0"/>
              </a:spcAft>
              <a:buSzPts val="1000"/>
              <a:buChar char="●"/>
            </a:pPr>
            <a:r>
              <a:rPr b="1" lang="en"/>
              <a:t>Freezing the Base Model:</a:t>
            </a:r>
            <a:endParaRPr b="1"/>
          </a:p>
          <a:p>
            <a:pPr indent="-292100" lvl="1" marL="914400" rtl="0" algn="l">
              <a:spcBef>
                <a:spcPts val="0"/>
              </a:spcBef>
              <a:spcAft>
                <a:spcPts val="0"/>
              </a:spcAft>
              <a:buSzPts val="1000"/>
              <a:buChar char="○"/>
            </a:pPr>
            <a:r>
              <a:rPr lang="en" sz="1400"/>
              <a:t>The pretrained base is frozen to retain learned features.</a:t>
            </a:r>
            <a:endParaRPr sz="1400"/>
          </a:p>
          <a:p>
            <a:pPr indent="-292100" lvl="1" marL="914400" rtl="0" algn="l">
              <a:spcBef>
                <a:spcPts val="0"/>
              </a:spcBef>
              <a:spcAft>
                <a:spcPts val="0"/>
              </a:spcAft>
              <a:buSzPts val="1000"/>
              <a:buChar char="○"/>
            </a:pPr>
            <a:r>
              <a:rPr lang="en" sz="1400"/>
              <a:t>Reduces training time and prevents overfitting during initial training.</a:t>
            </a:r>
            <a:endParaRPr sz="1400"/>
          </a:p>
          <a:p>
            <a:pPr indent="0" lvl="0" marL="0" rtl="0" algn="l">
              <a:spcBef>
                <a:spcPts val="0"/>
              </a:spcBef>
              <a:spcAft>
                <a:spcPts val="0"/>
              </a:spcAft>
              <a:buNone/>
            </a:pPr>
            <a:r>
              <a:rPr lang="en" sz="1300"/>
              <a:t>	</a:t>
            </a:r>
            <a:endParaRPr sz="1300"/>
          </a:p>
        </p:txBody>
      </p:sp>
      <p:pic>
        <p:nvPicPr>
          <p:cNvPr id="622" name="Google Shape;622;p47"/>
          <p:cNvPicPr preferRelativeResize="0"/>
          <p:nvPr/>
        </p:nvPicPr>
        <p:blipFill rotWithShape="1">
          <a:blip r:embed="rId3">
            <a:alphaModFix/>
          </a:blip>
          <a:srcRect b="0" l="50022" r="0" t="0"/>
          <a:stretch/>
        </p:blipFill>
        <p:spPr>
          <a:xfrm>
            <a:off x="4286250" y="1150425"/>
            <a:ext cx="3963775" cy="3368825"/>
          </a:xfrm>
          <a:prstGeom prst="rect">
            <a:avLst/>
          </a:prstGeom>
          <a:noFill/>
          <a:ln>
            <a:noFill/>
          </a:ln>
        </p:spPr>
      </p:pic>
      <p:sp>
        <p:nvSpPr>
          <p:cNvPr id="623" name="Google Shape;623;p47"/>
          <p:cNvSpPr txBox="1"/>
          <p:nvPr/>
        </p:nvSpPr>
        <p:spPr>
          <a:xfrm>
            <a:off x="5784850" y="4740000"/>
            <a:ext cx="505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a:p>
          <a:p>
            <a:pPr indent="0" lvl="0" marL="0" rtl="0" algn="l">
              <a:spcBef>
                <a:spcPts val="0"/>
              </a:spcBef>
              <a:spcAft>
                <a:spcPts val="0"/>
              </a:spcAft>
              <a:buNone/>
            </a:pPr>
            <a:r>
              <a:t/>
            </a:r>
            <a:endParaRPr sz="1200">
              <a:solidFill>
                <a:schemeClr val="dk1"/>
              </a:solidFill>
              <a:latin typeface="Mulish"/>
              <a:ea typeface="Mulish"/>
              <a:cs typeface="Mulish"/>
              <a:sym typeface="Mulis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8"/>
          <p:cNvSpPr txBox="1"/>
          <p:nvPr>
            <p:ph type="title"/>
          </p:nvPr>
        </p:nvSpPr>
        <p:spPr>
          <a:xfrm>
            <a:off x="720000" y="173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MLP MODEL for calories estimation </a:t>
            </a:r>
            <a:endParaRPr/>
          </a:p>
        </p:txBody>
      </p:sp>
      <p:sp>
        <p:nvSpPr>
          <p:cNvPr id="629" name="Google Shape;629;p48"/>
          <p:cNvSpPr txBox="1"/>
          <p:nvPr>
            <p:ph idx="1" type="body"/>
          </p:nvPr>
        </p:nvSpPr>
        <p:spPr>
          <a:xfrm>
            <a:off x="720000" y="793350"/>
            <a:ext cx="4066800" cy="41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Step 1 : </a:t>
            </a:r>
            <a:r>
              <a:rPr b="1" lang="en"/>
              <a:t>DATA OVERVIEW :</a:t>
            </a:r>
            <a:endParaRPr b="1"/>
          </a:p>
          <a:p>
            <a:pPr indent="0" lvl="0" marL="0" rtl="0" algn="l">
              <a:spcBef>
                <a:spcPts val="0"/>
              </a:spcBef>
              <a:spcAft>
                <a:spcPts val="0"/>
              </a:spcAft>
              <a:buNone/>
            </a:pPr>
            <a:r>
              <a:rPr lang="en" sz="1100">
                <a:solidFill>
                  <a:srgbClr val="000000"/>
                </a:solidFill>
              </a:rPr>
              <a:t>.</a:t>
            </a:r>
            <a:endParaRPr sz="1100">
              <a:solidFill>
                <a:srgbClr val="000000"/>
              </a:solidFill>
            </a:endParaRPr>
          </a:p>
          <a:p>
            <a:pPr indent="0" lvl="0" marL="0" rtl="0" algn="l">
              <a:spcBef>
                <a:spcPts val="0"/>
              </a:spcBef>
              <a:spcAft>
                <a:spcPts val="0"/>
              </a:spcAft>
              <a:buNone/>
            </a:pPr>
            <a:r>
              <a:rPr b="1" lang="en" sz="1100">
                <a:solidFill>
                  <a:srgbClr val="000000"/>
                </a:solidFill>
              </a:rPr>
              <a:t>Dataset</a:t>
            </a:r>
            <a:r>
              <a:rPr lang="en" sz="1100">
                <a:solidFill>
                  <a:srgbClr val="000000"/>
                </a:solidFill>
              </a:rPr>
              <a:t>: "Calories in Food Items per 100g"</a:t>
            </a:r>
            <a:endParaRPr sz="1100">
              <a:solidFill>
                <a:srgbClr val="000000"/>
              </a:solidFill>
            </a:endParaRPr>
          </a:p>
          <a:p>
            <a:pPr indent="0" lvl="0" marL="0" rtl="0" algn="l">
              <a:spcBef>
                <a:spcPts val="0"/>
              </a:spcBef>
              <a:spcAft>
                <a:spcPts val="0"/>
              </a:spcAft>
              <a:buNone/>
            </a:pPr>
            <a:r>
              <a:rPr b="1" lang="en" sz="1100">
                <a:solidFill>
                  <a:srgbClr val="000000"/>
                </a:solidFill>
              </a:rPr>
              <a:t>Features</a:t>
            </a:r>
            <a:r>
              <a:rPr lang="en" sz="1100">
                <a:solidFill>
                  <a:srgbClr val="000000"/>
                </a:solidFill>
              </a:rPr>
              <a:t>: Food labels (encoded) and portion size (randomly generated between 50g-500g).</a:t>
            </a:r>
            <a:endParaRPr sz="1100">
              <a:solidFill>
                <a:srgbClr val="000000"/>
              </a:solidFill>
            </a:endParaRPr>
          </a:p>
          <a:p>
            <a:pPr indent="0" lvl="0" marL="0" rtl="0" algn="l">
              <a:spcBef>
                <a:spcPts val="0"/>
              </a:spcBef>
              <a:spcAft>
                <a:spcPts val="0"/>
              </a:spcAft>
              <a:buNone/>
            </a:pPr>
            <a:r>
              <a:rPr b="1" lang="en" sz="1100">
                <a:solidFill>
                  <a:srgbClr val="000000"/>
                </a:solidFill>
              </a:rPr>
              <a:t>Target</a:t>
            </a:r>
            <a:r>
              <a:rPr lang="en" sz="1100">
                <a:solidFill>
                  <a:srgbClr val="000000"/>
                </a:solidFill>
              </a:rPr>
              <a:t>: Calorie content (cleaned and preprocessed).</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b="1" lang="en" sz="1600"/>
              <a:t>Step 2 : </a:t>
            </a:r>
            <a:r>
              <a:rPr b="1" lang="en"/>
              <a:t>DATA PREPROCESSING AND MODEL OVERVIEW  :</a:t>
            </a:r>
            <a:endParaRPr b="1"/>
          </a:p>
          <a:p>
            <a:pPr indent="-298450" lvl="0" marL="457200" rtl="0" algn="l">
              <a:spcBef>
                <a:spcPts val="0"/>
              </a:spcBef>
              <a:spcAft>
                <a:spcPts val="0"/>
              </a:spcAft>
              <a:buClr>
                <a:srgbClr val="000000"/>
              </a:buClr>
              <a:buSzPts val="1100"/>
              <a:buFont typeface="Arial"/>
              <a:buChar char="-"/>
            </a:pPr>
            <a:r>
              <a:rPr b="1" lang="en" sz="1100">
                <a:solidFill>
                  <a:srgbClr val="000000"/>
                </a:solidFill>
              </a:rPr>
              <a:t>Preprocessing</a:t>
            </a:r>
            <a:r>
              <a:rPr lang="en" sz="1100">
                <a:solidFill>
                  <a:srgbClr val="000000"/>
                </a:solidFill>
              </a:rPr>
              <a:t>:</a:t>
            </a:r>
            <a:endParaRPr sz="1100">
              <a:solidFill>
                <a:srgbClr val="000000"/>
              </a:solidFill>
            </a:endParaRPr>
          </a:p>
          <a:p>
            <a:pPr indent="0" lvl="0" marL="457200" rtl="0" algn="l">
              <a:spcBef>
                <a:spcPts val="0"/>
              </a:spcBef>
              <a:spcAft>
                <a:spcPts val="0"/>
              </a:spcAft>
              <a:buNone/>
            </a:pPr>
            <a:r>
              <a:rPr lang="en" sz="1100">
                <a:solidFill>
                  <a:srgbClr val="000000"/>
                </a:solidFill>
              </a:rPr>
              <a:t>Encoding food items to numerical labels.</a:t>
            </a:r>
            <a:endParaRPr sz="1100">
              <a:solidFill>
                <a:srgbClr val="000000"/>
              </a:solidFill>
            </a:endParaRPr>
          </a:p>
          <a:p>
            <a:pPr indent="0" lvl="0" marL="457200" rtl="0" algn="l">
              <a:spcBef>
                <a:spcPts val="0"/>
              </a:spcBef>
              <a:spcAft>
                <a:spcPts val="0"/>
              </a:spcAft>
              <a:buNone/>
            </a:pPr>
            <a:r>
              <a:rPr lang="en" sz="1100">
                <a:solidFill>
                  <a:srgbClr val="000000"/>
                </a:solidFill>
              </a:rPr>
              <a:t>Handling missing values and cleaning calorie data.</a:t>
            </a:r>
            <a:endParaRPr sz="1100">
              <a:solidFill>
                <a:srgbClr val="000000"/>
              </a:solidFill>
            </a:endParaRPr>
          </a:p>
          <a:p>
            <a:pPr indent="0" lvl="0" marL="457200" rtl="0" algn="l">
              <a:spcBef>
                <a:spcPts val="0"/>
              </a:spcBef>
              <a:spcAft>
                <a:spcPts val="0"/>
              </a:spcAft>
              <a:buNone/>
            </a:pPr>
            <a:r>
              <a:rPr lang="en" sz="1100">
                <a:solidFill>
                  <a:srgbClr val="000000"/>
                </a:solidFill>
              </a:rPr>
              <a:t>Standardizing input features (food label and portion size).</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rPr>
              <a:t>Model</a:t>
            </a:r>
            <a:r>
              <a:rPr lang="en" sz="1100">
                <a:solidFill>
                  <a:srgbClr val="000000"/>
                </a:solidFill>
              </a:rPr>
              <a:t>:</a:t>
            </a:r>
            <a:endParaRPr sz="1100">
              <a:solidFill>
                <a:srgbClr val="000000"/>
              </a:solidFill>
            </a:endParaRPr>
          </a:p>
          <a:p>
            <a:pPr indent="0" lvl="0" marL="457200" rtl="0" algn="l">
              <a:lnSpc>
                <a:spcPct val="115000"/>
              </a:lnSpc>
              <a:spcBef>
                <a:spcPts val="0"/>
              </a:spcBef>
              <a:spcAft>
                <a:spcPts val="0"/>
              </a:spcAft>
              <a:buNone/>
            </a:pPr>
            <a:r>
              <a:rPr b="1" lang="en" sz="1100">
                <a:solidFill>
                  <a:srgbClr val="000000"/>
                </a:solidFill>
              </a:rPr>
              <a:t>Architecture</a:t>
            </a:r>
            <a:r>
              <a:rPr lang="en" sz="1100">
                <a:solidFill>
                  <a:srgbClr val="000000"/>
                </a:solidFill>
              </a:rPr>
              <a:t>: Dense layers with ReLU activation, Dropout for regularization.</a:t>
            </a:r>
            <a:endParaRPr sz="1100">
              <a:solidFill>
                <a:srgbClr val="000000"/>
              </a:solidFill>
            </a:endParaRPr>
          </a:p>
          <a:p>
            <a:pPr indent="0" lvl="0" marL="457200" rtl="0" algn="l">
              <a:lnSpc>
                <a:spcPct val="115000"/>
              </a:lnSpc>
              <a:spcBef>
                <a:spcPts val="0"/>
              </a:spcBef>
              <a:spcAft>
                <a:spcPts val="0"/>
              </a:spcAft>
              <a:buNone/>
            </a:pPr>
            <a:r>
              <a:rPr b="1" lang="en" sz="1100">
                <a:solidFill>
                  <a:srgbClr val="000000"/>
                </a:solidFill>
              </a:rPr>
              <a:t>Loss</a:t>
            </a:r>
            <a:r>
              <a:rPr lang="en" sz="1100">
                <a:solidFill>
                  <a:srgbClr val="000000"/>
                </a:solidFill>
              </a:rPr>
              <a:t>: Mean Squared Error (MSE), </a:t>
            </a:r>
            <a:r>
              <a:rPr b="1" lang="en" sz="1100">
                <a:solidFill>
                  <a:srgbClr val="000000"/>
                </a:solidFill>
              </a:rPr>
              <a:t>Metrics</a:t>
            </a:r>
            <a:r>
              <a:rPr lang="en" sz="1100">
                <a:solidFill>
                  <a:srgbClr val="000000"/>
                </a:solidFill>
              </a:rPr>
              <a:t>: Mean Absolute Error (MAE).</a:t>
            </a:r>
            <a:endParaRPr sz="1100">
              <a:solidFill>
                <a:srgbClr val="000000"/>
              </a:solidFill>
            </a:endParaRPr>
          </a:p>
          <a:p>
            <a:pPr indent="0" lvl="0" marL="457200" rtl="0" algn="l">
              <a:lnSpc>
                <a:spcPct val="115000"/>
              </a:lnSpc>
              <a:spcBef>
                <a:spcPts val="0"/>
              </a:spcBef>
              <a:spcAft>
                <a:spcPts val="0"/>
              </a:spcAft>
              <a:buNone/>
            </a:pPr>
            <a:r>
              <a:rPr b="1" lang="en" sz="1100">
                <a:solidFill>
                  <a:srgbClr val="000000"/>
                </a:solidFill>
              </a:rPr>
              <a:t>Early Stopping</a:t>
            </a:r>
            <a:r>
              <a:rPr lang="en" sz="1100">
                <a:solidFill>
                  <a:srgbClr val="000000"/>
                </a:solidFill>
              </a:rPr>
              <a:t>: To avoid overfitting.</a:t>
            </a:r>
            <a:endParaRPr sz="1100">
              <a:solidFill>
                <a:srgbClr val="000000"/>
              </a:solidFill>
            </a:endParaRPr>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pic>
        <p:nvPicPr>
          <p:cNvPr id="630" name="Google Shape;630;p48"/>
          <p:cNvPicPr preferRelativeResize="0"/>
          <p:nvPr/>
        </p:nvPicPr>
        <p:blipFill>
          <a:blip r:embed="rId3">
            <a:alphaModFix/>
          </a:blip>
          <a:stretch>
            <a:fillRect/>
          </a:stretch>
        </p:blipFill>
        <p:spPr>
          <a:xfrm>
            <a:off x="4841200" y="1561600"/>
            <a:ext cx="3943800" cy="2686701"/>
          </a:xfrm>
          <a:prstGeom prst="rect">
            <a:avLst/>
          </a:prstGeom>
          <a:noFill/>
          <a:ln>
            <a:noFill/>
          </a:ln>
        </p:spPr>
      </p:pic>
      <p:sp>
        <p:nvSpPr>
          <p:cNvPr id="631" name="Google Shape;631;p48"/>
          <p:cNvSpPr txBox="1"/>
          <p:nvPr/>
        </p:nvSpPr>
        <p:spPr>
          <a:xfrm>
            <a:off x="5986075" y="4703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Gayatri Sanjay Gaikwad</a:t>
            </a:r>
            <a:endParaRPr sz="1200">
              <a:solidFill>
                <a:schemeClr val="dk1"/>
              </a:solidFill>
              <a:latin typeface="Mulish"/>
              <a:ea typeface="Mulish"/>
              <a:cs typeface="Mulish"/>
              <a:sym typeface="Mulish"/>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MLP MODEL for calories estimation </a:t>
            </a:r>
            <a:endParaRPr/>
          </a:p>
          <a:p>
            <a:pPr indent="0" lvl="0" marL="0" rtl="0" algn="l">
              <a:spcBef>
                <a:spcPts val="0"/>
              </a:spcBef>
              <a:spcAft>
                <a:spcPts val="0"/>
              </a:spcAft>
              <a:buNone/>
            </a:pPr>
            <a:r>
              <a:t/>
            </a:r>
            <a:endParaRPr/>
          </a:p>
        </p:txBody>
      </p:sp>
      <p:sp>
        <p:nvSpPr>
          <p:cNvPr id="637" name="Google Shape;637;p49"/>
          <p:cNvSpPr txBox="1"/>
          <p:nvPr>
            <p:ph idx="1" type="body"/>
          </p:nvPr>
        </p:nvSpPr>
        <p:spPr>
          <a:xfrm>
            <a:off x="676500" y="1017725"/>
            <a:ext cx="7704000" cy="34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3. MODEL ARCHITECTURE - MLP</a:t>
            </a:r>
            <a:endParaRPr b="1"/>
          </a:p>
          <a:p>
            <a:pPr indent="0" lvl="0" marL="0" rtl="0" algn="l">
              <a:spcBef>
                <a:spcPts val="0"/>
              </a:spcBef>
              <a:spcAft>
                <a:spcPts val="0"/>
              </a:spcAft>
              <a:buNone/>
            </a:pPr>
            <a:r>
              <a:t/>
            </a:r>
            <a:endParaRPr/>
          </a:p>
          <a:p>
            <a:pPr indent="-304800" lvl="0" marL="457200" rtl="0" algn="l">
              <a:spcBef>
                <a:spcPts val="0"/>
              </a:spcBef>
              <a:spcAft>
                <a:spcPts val="0"/>
              </a:spcAft>
              <a:buSzPts val="1200"/>
              <a:buFont typeface="Mulish Light"/>
              <a:buChar char="-"/>
            </a:pPr>
            <a:r>
              <a:rPr lang="en"/>
              <a:t>Input Layer:</a:t>
            </a:r>
            <a:endParaRPr/>
          </a:p>
          <a:p>
            <a:pPr indent="0" lvl="0" marL="457200" rtl="0" algn="l">
              <a:spcBef>
                <a:spcPts val="0"/>
              </a:spcBef>
              <a:spcAft>
                <a:spcPts val="0"/>
              </a:spcAft>
              <a:buNone/>
            </a:pPr>
            <a:r>
              <a:rPr lang="en" sz="1200">
                <a:solidFill>
                  <a:srgbClr val="000000"/>
                </a:solidFill>
              </a:rPr>
              <a:t>Two features: encoded food labels and portion size.</a:t>
            </a:r>
            <a:endParaRPr sz="1200">
              <a:solidFill>
                <a:srgbClr val="000000"/>
              </a:solidFill>
            </a:endParaRPr>
          </a:p>
          <a:p>
            <a:pPr indent="0" lvl="0" marL="457200" rtl="0" algn="l">
              <a:spcBef>
                <a:spcPts val="0"/>
              </a:spcBef>
              <a:spcAft>
                <a:spcPts val="0"/>
              </a:spcAft>
              <a:buNone/>
            </a:pPr>
            <a:r>
              <a:rPr lang="en" sz="1200">
                <a:solidFill>
                  <a:srgbClr val="000000"/>
                </a:solidFill>
              </a:rPr>
              <a:t>Input shape is </a:t>
            </a:r>
            <a:r>
              <a:rPr lang="en" sz="1200">
                <a:solidFill>
                  <a:srgbClr val="188038"/>
                </a:solidFill>
              </a:rPr>
              <a:t>(2,)</a:t>
            </a:r>
            <a:r>
              <a:rPr lang="en" sz="1200">
                <a:solidFill>
                  <a:srgbClr val="000000"/>
                </a:solidFill>
              </a:rPr>
              <a:t>, as we have two features.</a:t>
            </a:r>
            <a:endParaRPr sz="1200">
              <a:solidFill>
                <a:srgbClr val="000000"/>
              </a:solidFill>
            </a:endParaRPr>
          </a:p>
          <a:p>
            <a:pPr indent="0" lvl="0" marL="457200" rtl="0" algn="l">
              <a:spcBef>
                <a:spcPts val="0"/>
              </a:spcBef>
              <a:spcAft>
                <a:spcPts val="0"/>
              </a:spcAft>
              <a:buNone/>
            </a:pPr>
            <a:r>
              <a:t/>
            </a:r>
            <a:endParaRPr sz="1100">
              <a:solidFill>
                <a:srgbClr val="000000"/>
              </a:solidFill>
            </a:endParaRPr>
          </a:p>
          <a:p>
            <a:pPr indent="-304800" lvl="0" marL="457200" rtl="0" algn="l">
              <a:spcBef>
                <a:spcPts val="0"/>
              </a:spcBef>
              <a:spcAft>
                <a:spcPts val="0"/>
              </a:spcAft>
              <a:buSzPts val="1200"/>
              <a:buFont typeface="Mulish Light"/>
              <a:buChar char="-"/>
            </a:pPr>
            <a:r>
              <a:rPr lang="en"/>
              <a:t>Hidden Layer:</a:t>
            </a:r>
            <a:endParaRPr/>
          </a:p>
          <a:p>
            <a:pPr indent="0" lvl="0" marL="457200" rtl="0" algn="l">
              <a:spcBef>
                <a:spcPts val="0"/>
              </a:spcBef>
              <a:spcAft>
                <a:spcPts val="0"/>
              </a:spcAft>
              <a:buNone/>
            </a:pPr>
            <a:r>
              <a:rPr lang="en" sz="1200"/>
              <a:t>Layer 1: 64 neurons, ReLU activation.</a:t>
            </a:r>
            <a:endParaRPr sz="1200"/>
          </a:p>
          <a:p>
            <a:pPr indent="0" lvl="0" marL="457200" rtl="0" algn="l">
              <a:spcBef>
                <a:spcPts val="0"/>
              </a:spcBef>
              <a:spcAft>
                <a:spcPts val="0"/>
              </a:spcAft>
              <a:buNone/>
            </a:pPr>
            <a:r>
              <a:rPr lang="en" sz="1200"/>
              <a:t>Layer 2: 32 neurons, ReLU activation.</a:t>
            </a:r>
            <a:endParaRPr sz="1200"/>
          </a:p>
          <a:p>
            <a:pPr indent="0" lvl="0" marL="457200" rtl="0" algn="l">
              <a:spcBef>
                <a:spcPts val="0"/>
              </a:spcBef>
              <a:spcAft>
                <a:spcPts val="0"/>
              </a:spcAft>
              <a:buNone/>
            </a:pPr>
            <a:r>
              <a:rPr lang="en" sz="1200"/>
              <a:t>Layer 3: 16 neurons, ReLU activation.</a:t>
            </a:r>
            <a:endParaRPr sz="1200"/>
          </a:p>
          <a:p>
            <a:pPr indent="0" lvl="0" marL="457200" rtl="0" algn="l">
              <a:spcBef>
                <a:spcPts val="0"/>
              </a:spcBef>
              <a:spcAft>
                <a:spcPts val="0"/>
              </a:spcAft>
              <a:buNone/>
            </a:pPr>
            <a:r>
              <a:t/>
            </a:r>
            <a:endParaRPr/>
          </a:p>
          <a:p>
            <a:pPr indent="-304800" lvl="0" marL="457200" rtl="0" algn="l">
              <a:spcBef>
                <a:spcPts val="0"/>
              </a:spcBef>
              <a:spcAft>
                <a:spcPts val="0"/>
              </a:spcAft>
              <a:buSzPts val="1200"/>
              <a:buFont typeface="Mulish Light"/>
              <a:buChar char="-"/>
            </a:pPr>
            <a:r>
              <a:rPr lang="en"/>
              <a:t>Dropout Layer:</a:t>
            </a:r>
            <a:endParaRPr/>
          </a:p>
          <a:p>
            <a:pPr indent="0" lvl="0" marL="457200" rtl="0" algn="l">
              <a:spcBef>
                <a:spcPts val="0"/>
              </a:spcBef>
              <a:spcAft>
                <a:spcPts val="0"/>
              </a:spcAft>
              <a:buNone/>
            </a:pPr>
            <a:r>
              <a:rPr lang="en" sz="1200"/>
              <a:t>A 30% dropout rate to reduce overfitting during training.</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Font typeface="Mulish Light"/>
              <a:buChar char="-"/>
            </a:pPr>
            <a:r>
              <a:rPr lang="en"/>
              <a:t>Output Layer:</a:t>
            </a:r>
            <a:endParaRPr/>
          </a:p>
          <a:p>
            <a:pPr indent="0" lvl="0" marL="457200" rtl="0" algn="l">
              <a:spcBef>
                <a:spcPts val="0"/>
              </a:spcBef>
              <a:spcAft>
                <a:spcPts val="0"/>
              </a:spcAft>
              <a:buNone/>
            </a:pPr>
            <a:r>
              <a:rPr lang="en" sz="1200"/>
              <a:t>One neuron with a linear activation function to predict the calorie value (regression).</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Font typeface="Mulish Light"/>
              <a:buChar char="-"/>
            </a:pPr>
            <a:r>
              <a:rPr lang="en"/>
              <a:t>Activation Functions:</a:t>
            </a:r>
            <a:endParaRPr/>
          </a:p>
          <a:p>
            <a:pPr indent="0" lvl="0" marL="457200" rtl="0" algn="l">
              <a:spcBef>
                <a:spcPts val="0"/>
              </a:spcBef>
              <a:spcAft>
                <a:spcPts val="0"/>
              </a:spcAft>
              <a:buNone/>
            </a:pPr>
            <a:r>
              <a:rPr lang="en" sz="1200"/>
              <a:t>ReLU used for hidden layers and linear for output layer (regression task).</a:t>
            </a:r>
            <a:endParaRPr sz="1200"/>
          </a:p>
          <a:p>
            <a:pPr indent="0" lvl="0" marL="457200" rtl="0" algn="l">
              <a:spcBef>
                <a:spcPts val="0"/>
              </a:spcBef>
              <a:spcAft>
                <a:spcPts val="0"/>
              </a:spcAft>
              <a:buNone/>
            </a:pPr>
            <a:r>
              <a:rPr lang="en" sz="1200"/>
              <a:t> </a:t>
            </a:r>
            <a:endParaRPr sz="1200"/>
          </a:p>
          <a:p>
            <a:pPr indent="0" lvl="0" marL="0" rtl="0" algn="l">
              <a:spcBef>
                <a:spcPts val="0"/>
              </a:spcBef>
              <a:spcAft>
                <a:spcPts val="0"/>
              </a:spcAft>
              <a:buNone/>
            </a:pPr>
            <a:r>
              <a:t/>
            </a:r>
            <a:endParaRPr/>
          </a:p>
        </p:txBody>
      </p:sp>
      <p:sp>
        <p:nvSpPr>
          <p:cNvPr id="638" name="Google Shape;638;p49"/>
          <p:cNvSpPr txBox="1"/>
          <p:nvPr/>
        </p:nvSpPr>
        <p:spPr>
          <a:xfrm>
            <a:off x="6300475"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Gayatri Sanjay Gaikwad</a:t>
            </a:r>
            <a:endParaRPr sz="1200">
              <a:solidFill>
                <a:schemeClr val="dk1"/>
              </a:solidFill>
              <a:latin typeface="Mulish"/>
              <a:ea typeface="Mulish"/>
              <a:cs typeface="Mulish"/>
              <a:sym typeface="Mulis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MLP MODEL for calories estimation </a:t>
            </a:r>
            <a:endParaRPr/>
          </a:p>
          <a:p>
            <a:pPr indent="0" lvl="0" marL="0" rtl="0" algn="l">
              <a:spcBef>
                <a:spcPts val="0"/>
              </a:spcBef>
              <a:spcAft>
                <a:spcPts val="0"/>
              </a:spcAft>
              <a:buNone/>
            </a:pPr>
            <a:r>
              <a:t/>
            </a:r>
            <a:endParaRPr/>
          </a:p>
        </p:txBody>
      </p:sp>
      <p:sp>
        <p:nvSpPr>
          <p:cNvPr id="644" name="Google Shape;644;p50"/>
          <p:cNvSpPr txBox="1"/>
          <p:nvPr>
            <p:ph idx="1" type="body"/>
          </p:nvPr>
        </p:nvSpPr>
        <p:spPr>
          <a:xfrm>
            <a:off x="720000" y="1215750"/>
            <a:ext cx="4773600" cy="3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a:t>
            </a:r>
            <a:r>
              <a:rPr b="1" lang="en"/>
              <a:t>4. MODEL COMPILATION AND TRAINING  </a:t>
            </a:r>
            <a:endParaRPr b="1" sz="1300">
              <a:solidFill>
                <a:srgbClr val="000000"/>
              </a:solidFil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rPr>
              <a:t>Training</a:t>
            </a:r>
            <a:r>
              <a:rPr lang="en" sz="1100">
                <a:solidFill>
                  <a:srgbClr val="000000"/>
                </a:solidFill>
              </a:rPr>
              <a:t>:</a:t>
            </a:r>
            <a:endParaRPr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b="1" lang="en" sz="1100">
                <a:solidFill>
                  <a:srgbClr val="000000"/>
                </a:solidFill>
              </a:rPr>
              <a:t>Epochs</a:t>
            </a:r>
            <a:r>
              <a:rPr lang="en" sz="1100">
                <a:solidFill>
                  <a:srgbClr val="000000"/>
                </a:solidFill>
              </a:rPr>
              <a:t>: 50 with batch size of 8.</a:t>
            </a:r>
            <a:endParaRPr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b="1" lang="en" sz="1100">
                <a:solidFill>
                  <a:srgbClr val="000000"/>
                </a:solidFill>
              </a:rPr>
              <a:t>Validation</a:t>
            </a:r>
            <a:r>
              <a:rPr lang="en" sz="1100">
                <a:solidFill>
                  <a:srgbClr val="000000"/>
                </a:solidFill>
              </a:rPr>
              <a:t>: 80% training and 20% validation split.</a:t>
            </a:r>
            <a:endParaRPr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b="1" lang="en" sz="1100">
                <a:solidFill>
                  <a:srgbClr val="000000"/>
                </a:solidFill>
              </a:rPr>
              <a:t>Early Stopping</a:t>
            </a:r>
            <a:r>
              <a:rPr lang="en" sz="1100">
                <a:solidFill>
                  <a:srgbClr val="000000"/>
                </a:solidFill>
              </a:rPr>
              <a:t>: Monitors validation loss.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rPr>
              <a:t>Evaluation</a:t>
            </a:r>
            <a:r>
              <a:rPr lang="en" sz="1100">
                <a:solidFill>
                  <a:srgbClr val="000000"/>
                </a:solidFill>
              </a:rPr>
              <a:t>:</a:t>
            </a:r>
            <a:endParaRPr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rPr>
              <a:t>R²: </a:t>
            </a:r>
            <a:r>
              <a:rPr b="1" lang="en" sz="1100">
                <a:solidFill>
                  <a:srgbClr val="000000"/>
                </a:solidFill>
              </a:rPr>
              <a:t>0.1</a:t>
            </a:r>
            <a:r>
              <a:rPr lang="en" sz="1100">
                <a:solidFill>
                  <a:srgbClr val="000000"/>
                </a:solidFill>
              </a:rPr>
              <a:t> (shows average model fit)</a:t>
            </a:r>
            <a:endParaRPr sz="1100">
              <a:solidFill>
                <a:srgbClr val="000000"/>
              </a:solidFil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rPr>
              <a:t>RMSE: </a:t>
            </a:r>
            <a:r>
              <a:rPr b="1" lang="en" sz="1100">
                <a:solidFill>
                  <a:srgbClr val="000000"/>
                </a:solidFill>
              </a:rPr>
              <a:t> 190.81</a:t>
            </a:r>
            <a:r>
              <a:rPr lang="en" sz="1100">
                <a:solidFill>
                  <a:srgbClr val="000000"/>
                </a:solidFill>
              </a:rPr>
              <a:t>.</a:t>
            </a:r>
            <a:endParaRPr sz="1100">
              <a:solidFill>
                <a:srgbClr val="000000"/>
              </a:solidFill>
            </a:endParaRPr>
          </a:p>
          <a:p>
            <a:pPr indent="0" lvl="0" marL="0" rtl="0" algn="l">
              <a:spcBef>
                <a:spcPts val="1200"/>
              </a:spcBef>
              <a:spcAft>
                <a:spcPts val="0"/>
              </a:spcAft>
              <a:buNone/>
            </a:pPr>
            <a:r>
              <a:rPr b="1" lang="en"/>
              <a:t>LOSS AND MAE PLOTS :</a:t>
            </a:r>
            <a:endParaRPr b="1"/>
          </a:p>
          <a:p>
            <a:pPr indent="0" lvl="0" marL="0" rtl="0" algn="l">
              <a:spcBef>
                <a:spcPts val="0"/>
              </a:spcBef>
              <a:spcAft>
                <a:spcPts val="0"/>
              </a:spcAft>
              <a:buNone/>
            </a:pPr>
            <a:r>
              <a:t/>
            </a:r>
            <a:endParaRPr/>
          </a:p>
          <a:p>
            <a:pPr indent="-298450" lvl="0" marL="457200" rtl="0" algn="l">
              <a:spcBef>
                <a:spcPts val="0"/>
              </a:spcBef>
              <a:spcAft>
                <a:spcPts val="0"/>
              </a:spcAft>
              <a:buClr>
                <a:srgbClr val="000000"/>
              </a:buClr>
              <a:buSzPts val="1100"/>
              <a:buFont typeface="Mulish"/>
              <a:buChar char="-"/>
            </a:pPr>
            <a:r>
              <a:rPr lang="en" sz="1100">
                <a:solidFill>
                  <a:srgbClr val="000000"/>
                </a:solidFill>
              </a:rPr>
              <a:t>Show the progression of training and validation loss across epochs.</a:t>
            </a:r>
            <a:endParaRPr sz="1100">
              <a:solidFill>
                <a:srgbClr val="000000"/>
              </a:solidFill>
            </a:endParaRPr>
          </a:p>
          <a:p>
            <a:pPr indent="-298450" lvl="0" marL="457200" rtl="0" algn="l">
              <a:spcBef>
                <a:spcPts val="0"/>
              </a:spcBef>
              <a:spcAft>
                <a:spcPts val="0"/>
              </a:spcAft>
              <a:buClr>
                <a:srgbClr val="000000"/>
              </a:buClr>
              <a:buSzPts val="1100"/>
              <a:buFont typeface="Mulish"/>
              <a:buChar char="-"/>
            </a:pPr>
            <a:r>
              <a:rPr lang="en" sz="1100">
                <a:solidFill>
                  <a:srgbClr val="000000"/>
                </a:solidFill>
              </a:rPr>
              <a:t>Plots help us observe whether the model is overfitting or underfitting.</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Training Loss:</a:t>
            </a:r>
            <a:r>
              <a:rPr lang="en" sz="1100">
                <a:solidFill>
                  <a:srgbClr val="000000"/>
                </a:solidFill>
              </a:rPr>
              <a:t> Decreases with each epoch</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Validation Loss:</a:t>
            </a:r>
            <a:r>
              <a:rPr lang="en" sz="1100">
                <a:solidFill>
                  <a:srgbClr val="000000"/>
                </a:solidFill>
              </a:rPr>
              <a:t> Helps assess how well the model generalizes to unseen data.</a:t>
            </a:r>
            <a:endParaRPr sz="1100">
              <a:solidFill>
                <a:srgbClr val="000000"/>
              </a:solidFill>
            </a:endParaRPr>
          </a:p>
          <a:p>
            <a:pPr indent="0" lvl="0" marL="0" rtl="0" algn="l">
              <a:spcBef>
                <a:spcPts val="0"/>
              </a:spcBef>
              <a:spcAft>
                <a:spcPts val="0"/>
              </a:spcAft>
              <a:buNone/>
            </a:pPr>
            <a:r>
              <a:t/>
            </a:r>
            <a:endParaRPr b="1"/>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Font typeface="Mulish Light"/>
              <a:buChar char="-"/>
            </a:pPr>
            <a:r>
              <a:t/>
            </a:r>
            <a:endParaRPr/>
          </a:p>
        </p:txBody>
      </p:sp>
      <p:pic>
        <p:nvPicPr>
          <p:cNvPr id="645" name="Google Shape;645;p50" title="febf0902-5519-4e2b-9f80-d4521be348e5.jpeg"/>
          <p:cNvPicPr preferRelativeResize="0"/>
          <p:nvPr/>
        </p:nvPicPr>
        <p:blipFill>
          <a:blip r:embed="rId3">
            <a:alphaModFix/>
          </a:blip>
          <a:stretch>
            <a:fillRect/>
          </a:stretch>
        </p:blipFill>
        <p:spPr>
          <a:xfrm>
            <a:off x="6080850" y="1138975"/>
            <a:ext cx="2859926" cy="1924626"/>
          </a:xfrm>
          <a:prstGeom prst="rect">
            <a:avLst/>
          </a:prstGeom>
          <a:noFill/>
          <a:ln>
            <a:noFill/>
          </a:ln>
        </p:spPr>
      </p:pic>
      <p:pic>
        <p:nvPicPr>
          <p:cNvPr id="646" name="Google Shape;646;p50" title="acfd18d7-2179-4ee6-908e-fc54ff697dfc.jpeg"/>
          <p:cNvPicPr preferRelativeResize="0"/>
          <p:nvPr/>
        </p:nvPicPr>
        <p:blipFill>
          <a:blip r:embed="rId4">
            <a:alphaModFix/>
          </a:blip>
          <a:stretch>
            <a:fillRect/>
          </a:stretch>
        </p:blipFill>
        <p:spPr>
          <a:xfrm>
            <a:off x="6080850" y="3063600"/>
            <a:ext cx="2859925" cy="2040475"/>
          </a:xfrm>
          <a:prstGeom prst="rect">
            <a:avLst/>
          </a:prstGeom>
          <a:noFill/>
          <a:ln>
            <a:noFill/>
          </a:ln>
        </p:spPr>
      </p:pic>
      <p:sp>
        <p:nvSpPr>
          <p:cNvPr id="647" name="Google Shape;647;p50"/>
          <p:cNvSpPr txBox="1"/>
          <p:nvPr/>
        </p:nvSpPr>
        <p:spPr>
          <a:xfrm>
            <a:off x="0" y="4830750"/>
            <a:ext cx="328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Gayatri Sanjay Gaikwad</a:t>
            </a:r>
            <a:endParaRPr sz="1200">
              <a:solidFill>
                <a:schemeClr val="dk1"/>
              </a:solidFill>
              <a:latin typeface="Mulish"/>
              <a:ea typeface="Mulish"/>
              <a:cs typeface="Mulish"/>
              <a:sym typeface="Mulish"/>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MLP MODEL for calories estimation </a:t>
            </a:r>
            <a:endParaRPr/>
          </a:p>
          <a:p>
            <a:pPr indent="0" lvl="0" marL="0" rtl="0" algn="l">
              <a:spcBef>
                <a:spcPts val="0"/>
              </a:spcBef>
              <a:spcAft>
                <a:spcPts val="0"/>
              </a:spcAft>
              <a:buNone/>
            </a:pPr>
            <a:r>
              <a:t/>
            </a:r>
            <a:endParaRPr/>
          </a:p>
        </p:txBody>
      </p:sp>
      <p:sp>
        <p:nvSpPr>
          <p:cNvPr id="653" name="Google Shape;653;p51"/>
          <p:cNvSpPr txBox="1"/>
          <p:nvPr>
            <p:ph idx="1" type="body"/>
          </p:nvPr>
        </p:nvSpPr>
        <p:spPr>
          <a:xfrm>
            <a:off x="720000" y="1215750"/>
            <a:ext cx="7704000" cy="3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EXAMPLE PREDICTION :</a:t>
            </a:r>
            <a:endParaRPr b="1"/>
          </a:p>
          <a:p>
            <a:pPr indent="0" lvl="0" marL="0" rtl="0" algn="l">
              <a:spcBef>
                <a:spcPts val="0"/>
              </a:spcBef>
              <a:spcAft>
                <a:spcPts val="0"/>
              </a:spcAft>
              <a:buNone/>
            </a:pPr>
            <a:r>
              <a:t/>
            </a:r>
            <a:endParaRPr/>
          </a:p>
          <a:p>
            <a:pPr indent="-298450" lvl="0" marL="457200" rtl="0" algn="l">
              <a:spcBef>
                <a:spcPts val="0"/>
              </a:spcBef>
              <a:spcAft>
                <a:spcPts val="0"/>
              </a:spcAft>
              <a:buClr>
                <a:srgbClr val="000000"/>
              </a:buClr>
              <a:buSzPts val="1100"/>
              <a:buChar char="-"/>
            </a:pPr>
            <a:r>
              <a:rPr lang="en" sz="1100">
                <a:solidFill>
                  <a:srgbClr val="000000"/>
                </a:solidFill>
              </a:rPr>
              <a:t>Take the example of a "Pizza" with a portion size of 150g.</a:t>
            </a:r>
            <a:endParaRPr sz="1100">
              <a:solidFill>
                <a:srgbClr val="000000"/>
              </a:solidFill>
            </a:endParaRPr>
          </a:p>
          <a:p>
            <a:pPr indent="-298450" lvl="0" marL="457200" rtl="0" algn="l">
              <a:spcBef>
                <a:spcPts val="0"/>
              </a:spcBef>
              <a:spcAft>
                <a:spcPts val="0"/>
              </a:spcAft>
              <a:buClr>
                <a:srgbClr val="000000"/>
              </a:buClr>
              <a:buSzPts val="1100"/>
              <a:buChar char="-"/>
            </a:pPr>
            <a:r>
              <a:rPr b="1" lang="en" sz="1100">
                <a:solidFill>
                  <a:srgbClr val="000000"/>
                </a:solidFill>
              </a:rPr>
              <a:t>Food Name:</a:t>
            </a:r>
            <a:r>
              <a:rPr lang="en" sz="1100">
                <a:solidFill>
                  <a:srgbClr val="000000"/>
                </a:solidFill>
              </a:rPr>
              <a:t> "Pizza" → Encoded as a label.</a:t>
            </a:r>
            <a:endParaRPr sz="1100">
              <a:solidFill>
                <a:srgbClr val="000000"/>
              </a:solidFill>
            </a:endParaRPr>
          </a:p>
          <a:p>
            <a:pPr indent="-298450" lvl="0" marL="457200" rtl="0" algn="l">
              <a:spcBef>
                <a:spcPts val="0"/>
              </a:spcBef>
              <a:spcAft>
                <a:spcPts val="0"/>
              </a:spcAft>
              <a:buClr>
                <a:srgbClr val="000000"/>
              </a:buClr>
              <a:buSzPts val="1100"/>
              <a:buChar char="-"/>
            </a:pPr>
            <a:r>
              <a:rPr b="1" lang="en" sz="1100">
                <a:solidFill>
                  <a:srgbClr val="000000"/>
                </a:solidFill>
              </a:rPr>
              <a:t>Portion Size:</a:t>
            </a:r>
            <a:r>
              <a:rPr lang="en" sz="1100">
                <a:solidFill>
                  <a:srgbClr val="000000"/>
                </a:solidFill>
              </a:rPr>
              <a:t> 150g.</a:t>
            </a:r>
            <a:endParaRPr sz="1100">
              <a:solidFill>
                <a:srgbClr val="000000"/>
              </a:solidFill>
            </a:endParaRPr>
          </a:p>
          <a:p>
            <a:pPr indent="-298450" lvl="0" marL="457200" rtl="0" algn="l">
              <a:spcBef>
                <a:spcPts val="0"/>
              </a:spcBef>
              <a:spcAft>
                <a:spcPts val="0"/>
              </a:spcAft>
              <a:buClr>
                <a:srgbClr val="000000"/>
              </a:buClr>
              <a:buSzPts val="1100"/>
              <a:buChar char="-"/>
            </a:pPr>
            <a:r>
              <a:rPr b="1" lang="en" sz="1100">
                <a:solidFill>
                  <a:srgbClr val="000000"/>
                </a:solidFill>
              </a:rPr>
              <a:t>Prediction Process:</a:t>
            </a:r>
            <a:endParaRPr b="1" sz="1100">
              <a:solidFill>
                <a:srgbClr val="000000"/>
              </a:solidFill>
            </a:endParaRPr>
          </a:p>
          <a:p>
            <a:pPr indent="0" lvl="0" marL="457200" rtl="0" algn="l">
              <a:lnSpc>
                <a:spcPct val="115000"/>
              </a:lnSpc>
              <a:spcBef>
                <a:spcPts val="1200"/>
              </a:spcBef>
              <a:spcAft>
                <a:spcPts val="0"/>
              </a:spcAft>
              <a:buNone/>
            </a:pPr>
            <a:r>
              <a:rPr lang="en" sz="1100">
                <a:solidFill>
                  <a:srgbClr val="000000"/>
                </a:solidFill>
              </a:rPr>
              <a:t>Use the trained model to predict calorie content for this specific portion size.</a:t>
            </a:r>
            <a:endParaRPr sz="1100">
              <a:solidFill>
                <a:srgbClr val="000000"/>
              </a:solidFill>
            </a:endParaRPr>
          </a:p>
          <a:p>
            <a:pPr indent="-298450" lvl="0" marL="457200" rtl="0" algn="l">
              <a:lnSpc>
                <a:spcPct val="115000"/>
              </a:lnSpc>
              <a:spcBef>
                <a:spcPts val="1200"/>
              </a:spcBef>
              <a:spcAft>
                <a:spcPts val="0"/>
              </a:spcAft>
              <a:buClr>
                <a:srgbClr val="000000"/>
              </a:buClr>
              <a:buSzPts val="1100"/>
              <a:buChar char="-"/>
            </a:pPr>
            <a:r>
              <a:rPr b="1" lang="en" sz="1100">
                <a:solidFill>
                  <a:srgbClr val="000000"/>
                </a:solidFill>
              </a:rPr>
              <a:t>Predicted Calories for 150g of Pizza : 239.01 KJ</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654" name="Google Shape;654;p51"/>
          <p:cNvSpPr txBox="1"/>
          <p:nvPr/>
        </p:nvSpPr>
        <p:spPr>
          <a:xfrm>
            <a:off x="6275350" y="4690775"/>
            <a:ext cx="312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Gayatri Sanjay Gaikwad</a:t>
            </a:r>
            <a:endParaRPr sz="1200">
              <a:solidFill>
                <a:schemeClr val="dk1"/>
              </a:solidFill>
              <a:latin typeface="Mulish"/>
              <a:ea typeface="Mulish"/>
              <a:cs typeface="Mulish"/>
              <a:sym typeface="Mulish"/>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RNN Model for predicting future trends</a:t>
            </a:r>
            <a:endParaRPr/>
          </a:p>
        </p:txBody>
      </p:sp>
      <p:sp>
        <p:nvSpPr>
          <p:cNvPr id="660" name="Google Shape;660;p52"/>
          <p:cNvSpPr txBox="1"/>
          <p:nvPr>
            <p:ph idx="1" type="body"/>
          </p:nvPr>
        </p:nvSpPr>
        <p:spPr>
          <a:xfrm>
            <a:off x="720000" y="1215750"/>
            <a:ext cx="7704000" cy="32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Input:</a:t>
            </a:r>
            <a:endParaRPr sz="1800"/>
          </a:p>
          <a:p>
            <a:pPr indent="-304800" lvl="0" marL="457200" rtl="0" algn="l">
              <a:spcBef>
                <a:spcPts val="0"/>
              </a:spcBef>
              <a:spcAft>
                <a:spcPts val="0"/>
              </a:spcAft>
              <a:buSzPts val="1200"/>
              <a:buChar char="●"/>
            </a:pPr>
            <a:r>
              <a:rPr lang="en"/>
              <a:t>The RNN model takes a sequential series of data that represents the past daily calorie intakes for a user</a:t>
            </a:r>
            <a:endParaRPr/>
          </a:p>
          <a:p>
            <a:pPr indent="-304800" lvl="0" marL="457200" rtl="0" algn="l">
              <a:spcBef>
                <a:spcPts val="0"/>
              </a:spcBef>
              <a:spcAft>
                <a:spcPts val="0"/>
              </a:spcAft>
              <a:buSzPts val="1200"/>
              <a:buChar char="●"/>
            </a:pPr>
            <a:r>
              <a:rPr lang="en"/>
              <a:t>In an application, it can track the sum of all pictures taken that day</a:t>
            </a:r>
            <a:endParaRPr/>
          </a:p>
          <a:p>
            <a:pPr indent="-304800" lvl="0" marL="457200" rtl="0" algn="l">
              <a:spcBef>
                <a:spcPts val="0"/>
              </a:spcBef>
              <a:spcAft>
                <a:spcPts val="0"/>
              </a:spcAft>
              <a:buSzPts val="1200"/>
              <a:buChar char="●"/>
            </a:pPr>
            <a:r>
              <a:rPr lang="en"/>
              <a:t>Currently using synthetic data</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Output:</a:t>
            </a:r>
            <a:endParaRPr b="1" sz="1800"/>
          </a:p>
          <a:p>
            <a:pPr indent="-304800" lvl="0" marL="457200" rtl="0" algn="l">
              <a:spcBef>
                <a:spcPts val="0"/>
              </a:spcBef>
              <a:spcAft>
                <a:spcPts val="0"/>
              </a:spcAft>
              <a:buSzPts val="1200"/>
              <a:buChar char="●"/>
            </a:pPr>
            <a:r>
              <a:rPr lang="en"/>
              <a:t>The model outputs the user’s predicted daily calorie intake for the next week</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t>Synthetic Data Specifications</a:t>
            </a:r>
            <a:r>
              <a:rPr lang="en" sz="1800"/>
              <a:t>:</a:t>
            </a:r>
            <a:endParaRPr sz="1800"/>
          </a:p>
          <a:p>
            <a:pPr indent="-304800" lvl="0" marL="457200" rtl="0" algn="l">
              <a:spcBef>
                <a:spcPts val="0"/>
              </a:spcBef>
              <a:spcAft>
                <a:spcPts val="0"/>
              </a:spcAft>
              <a:buSzPts val="1200"/>
              <a:buChar char="●"/>
            </a:pPr>
            <a:r>
              <a:rPr lang="en"/>
              <a:t>Randomly generated base calories between 1500 and 2500 calories per day</a:t>
            </a:r>
            <a:endParaRPr/>
          </a:p>
          <a:p>
            <a:pPr indent="-304800" lvl="0" marL="457200" rtl="0" algn="l">
              <a:spcBef>
                <a:spcPts val="0"/>
              </a:spcBef>
              <a:spcAft>
                <a:spcPts val="0"/>
              </a:spcAft>
              <a:buSzPts val="1200"/>
              <a:buChar char="●"/>
            </a:pPr>
            <a:r>
              <a:rPr lang="en"/>
              <a:t>Variation of up to 300 calories per day</a:t>
            </a:r>
            <a:endParaRPr/>
          </a:p>
          <a:p>
            <a:pPr indent="-304800" lvl="0" marL="457200" rtl="0" algn="l">
              <a:spcBef>
                <a:spcPts val="0"/>
              </a:spcBef>
              <a:spcAft>
                <a:spcPts val="0"/>
              </a:spcAft>
              <a:buSzPts val="1200"/>
              <a:buChar char="●"/>
            </a:pPr>
            <a:r>
              <a:rPr lang="en"/>
              <a:t>Limited to the range of 1200-3500 calories per day</a:t>
            </a:r>
            <a:endParaRPr/>
          </a:p>
        </p:txBody>
      </p:sp>
      <p:sp>
        <p:nvSpPr>
          <p:cNvPr id="661" name="Google Shape;661;p52"/>
          <p:cNvSpPr txBox="1"/>
          <p:nvPr/>
        </p:nvSpPr>
        <p:spPr>
          <a:xfrm>
            <a:off x="7062025" y="4758600"/>
            <a:ext cx="208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Tyler Keating</a:t>
            </a:r>
            <a:endParaRPr sz="1200">
              <a:solidFill>
                <a:schemeClr val="dk1"/>
              </a:solidFill>
              <a:latin typeface="Mulish"/>
              <a:ea typeface="Mulish"/>
              <a:cs typeface="Mulish"/>
              <a:sym typeface="Mulis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RNN Model for predicting future trends</a:t>
            </a:r>
            <a:endParaRPr/>
          </a:p>
        </p:txBody>
      </p:sp>
      <p:sp>
        <p:nvSpPr>
          <p:cNvPr id="667" name="Google Shape;667;p53"/>
          <p:cNvSpPr txBox="1"/>
          <p:nvPr>
            <p:ph idx="1" type="body"/>
          </p:nvPr>
        </p:nvSpPr>
        <p:spPr>
          <a:xfrm>
            <a:off x="720000" y="1215750"/>
            <a:ext cx="7704000" cy="3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Architecture:</a:t>
            </a:r>
            <a:endParaRPr b="1" sz="1800"/>
          </a:p>
          <a:p>
            <a:pPr indent="-304800" lvl="0" marL="457200" rtl="0" algn="l">
              <a:spcBef>
                <a:spcPts val="0"/>
              </a:spcBef>
              <a:spcAft>
                <a:spcPts val="0"/>
              </a:spcAft>
              <a:buSzPts val="1200"/>
              <a:buChar char="●"/>
            </a:pPr>
            <a:r>
              <a:rPr lang="en"/>
              <a:t>Input Layer: a sequence of a user’s past calorie counts for the day</a:t>
            </a:r>
            <a:endParaRPr/>
          </a:p>
          <a:p>
            <a:pPr indent="-304800" lvl="0" marL="457200" rtl="0" algn="l">
              <a:spcBef>
                <a:spcPts val="0"/>
              </a:spcBef>
              <a:spcAft>
                <a:spcPts val="0"/>
              </a:spcAft>
              <a:buSzPts val="1200"/>
              <a:buChar char="●"/>
            </a:pPr>
            <a:r>
              <a:rPr lang="en"/>
              <a:t>Hidden Layers:</a:t>
            </a:r>
            <a:endParaRPr/>
          </a:p>
          <a:p>
            <a:pPr indent="-317500" lvl="1" marL="914400" rtl="0" algn="l">
              <a:spcBef>
                <a:spcPts val="0"/>
              </a:spcBef>
              <a:spcAft>
                <a:spcPts val="0"/>
              </a:spcAft>
              <a:buSzPts val="1400"/>
              <a:buChar char="○"/>
            </a:pPr>
            <a:r>
              <a:rPr lang="en" sz="1400"/>
              <a:t>1st LSTM layer: 50 units, relu activation</a:t>
            </a:r>
            <a:endParaRPr sz="1400"/>
          </a:p>
          <a:p>
            <a:pPr indent="-317500" lvl="1" marL="914400" rtl="0" algn="l">
              <a:spcBef>
                <a:spcPts val="0"/>
              </a:spcBef>
              <a:spcAft>
                <a:spcPts val="0"/>
              </a:spcAft>
              <a:buSzPts val="1400"/>
              <a:buChar char="○"/>
            </a:pPr>
            <a:r>
              <a:rPr lang="en" sz="1400"/>
              <a:t>2nd LSTM layer: 50 units, relu activation</a:t>
            </a:r>
            <a:endParaRPr sz="1400"/>
          </a:p>
          <a:p>
            <a:pPr indent="-317500" lvl="1" marL="914400" rtl="0" algn="l">
              <a:spcBef>
                <a:spcPts val="0"/>
              </a:spcBef>
              <a:spcAft>
                <a:spcPts val="0"/>
              </a:spcAft>
              <a:buSzPts val="1400"/>
              <a:buChar char="○"/>
            </a:pPr>
            <a:r>
              <a:rPr lang="en" sz="1400"/>
              <a:t>Dense layer: 25 nodes, relu activation</a:t>
            </a:r>
            <a:endParaRPr sz="1400"/>
          </a:p>
          <a:p>
            <a:pPr indent="-304800" lvl="0" marL="457200" rtl="0" algn="l">
              <a:spcBef>
                <a:spcPts val="0"/>
              </a:spcBef>
              <a:spcAft>
                <a:spcPts val="0"/>
              </a:spcAft>
              <a:buSzPts val="1200"/>
              <a:buChar char="●"/>
            </a:pPr>
            <a:r>
              <a:rPr lang="en"/>
              <a:t>Output Layer: one node, linear activation,</a:t>
            </a:r>
            <a:endParaRPr/>
          </a:p>
          <a:p>
            <a:pPr indent="457200" lvl="0" marL="457200" rtl="0" algn="l">
              <a:spcBef>
                <a:spcPts val="0"/>
              </a:spcBef>
              <a:spcAft>
                <a:spcPts val="0"/>
              </a:spcAft>
              <a:buNone/>
            </a:pPr>
            <a:r>
              <a:rPr lang="en"/>
              <a:t>predicts the next day’s calorie intake</a:t>
            </a:r>
            <a:endParaRPr/>
          </a:p>
        </p:txBody>
      </p:sp>
      <p:sp>
        <p:nvSpPr>
          <p:cNvPr id="668" name="Google Shape;668;p53"/>
          <p:cNvSpPr txBox="1"/>
          <p:nvPr/>
        </p:nvSpPr>
        <p:spPr>
          <a:xfrm>
            <a:off x="6974000" y="4827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Tyler Keating</a:t>
            </a:r>
            <a:endParaRPr sz="1200">
              <a:solidFill>
                <a:schemeClr val="dk1"/>
              </a:solidFill>
              <a:latin typeface="Mulish"/>
              <a:ea typeface="Mulish"/>
              <a:cs typeface="Mulish"/>
              <a:sym typeface="Mulish"/>
            </a:endParaRPr>
          </a:p>
        </p:txBody>
      </p:sp>
      <p:pic>
        <p:nvPicPr>
          <p:cNvPr id="669" name="Google Shape;669;p53"/>
          <p:cNvPicPr preferRelativeResize="0"/>
          <p:nvPr/>
        </p:nvPicPr>
        <p:blipFill>
          <a:blip r:embed="rId3">
            <a:alphaModFix/>
          </a:blip>
          <a:stretch>
            <a:fillRect/>
          </a:stretch>
        </p:blipFill>
        <p:spPr>
          <a:xfrm>
            <a:off x="5222820" y="1799075"/>
            <a:ext cx="3921175" cy="290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RNN Model for predicting future trends</a:t>
            </a:r>
            <a:endParaRPr/>
          </a:p>
        </p:txBody>
      </p:sp>
      <p:sp>
        <p:nvSpPr>
          <p:cNvPr id="675" name="Google Shape;675;p54"/>
          <p:cNvSpPr txBox="1"/>
          <p:nvPr>
            <p:ph idx="1" type="body"/>
          </p:nvPr>
        </p:nvSpPr>
        <p:spPr>
          <a:xfrm>
            <a:off x="720000" y="1215750"/>
            <a:ext cx="7704000" cy="35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Compilation and Training:</a:t>
            </a:r>
            <a:endParaRPr b="1" sz="1800"/>
          </a:p>
          <a:p>
            <a:pPr indent="-304800" lvl="0" marL="457200" rtl="0" algn="l">
              <a:spcBef>
                <a:spcPts val="0"/>
              </a:spcBef>
              <a:spcAft>
                <a:spcPts val="0"/>
              </a:spcAft>
              <a:buSzPts val="1200"/>
              <a:buChar char="●"/>
            </a:pPr>
            <a:r>
              <a:rPr lang="en"/>
              <a:t>Loss function: MSE</a:t>
            </a:r>
            <a:endParaRPr/>
          </a:p>
          <a:p>
            <a:pPr indent="-304800" lvl="0" marL="457200" rtl="0" algn="l">
              <a:spcBef>
                <a:spcPts val="0"/>
              </a:spcBef>
              <a:spcAft>
                <a:spcPts val="0"/>
              </a:spcAft>
              <a:buSzPts val="1200"/>
              <a:buChar char="●"/>
            </a:pPr>
            <a:r>
              <a:rPr lang="en"/>
              <a:t>Optimizer: Adam</a:t>
            </a:r>
            <a:endParaRPr/>
          </a:p>
          <a:p>
            <a:pPr indent="-304800" lvl="0" marL="457200" rtl="0" algn="l">
              <a:spcBef>
                <a:spcPts val="0"/>
              </a:spcBef>
              <a:spcAft>
                <a:spcPts val="0"/>
              </a:spcAft>
              <a:buSzPts val="1200"/>
              <a:buChar char="●"/>
            </a:pPr>
            <a:r>
              <a:rPr lang="en"/>
              <a:t>Evaluation metrics:</a:t>
            </a:r>
            <a:endParaRPr/>
          </a:p>
          <a:p>
            <a:pPr indent="-317500" lvl="1" marL="914400" rtl="0" algn="l">
              <a:spcBef>
                <a:spcPts val="0"/>
              </a:spcBef>
              <a:spcAft>
                <a:spcPts val="0"/>
              </a:spcAft>
              <a:buSzPts val="1400"/>
              <a:buChar char="○"/>
            </a:pPr>
            <a:r>
              <a:rPr lang="en" sz="1400"/>
              <a:t>Loss (MSE) to track training stability</a:t>
            </a:r>
            <a:endParaRPr sz="1400"/>
          </a:p>
          <a:p>
            <a:pPr indent="-317500" lvl="1" marL="914400" rtl="0" algn="l">
              <a:spcBef>
                <a:spcPts val="0"/>
              </a:spcBef>
              <a:spcAft>
                <a:spcPts val="0"/>
              </a:spcAft>
              <a:buSzPts val="1400"/>
              <a:buChar char="○"/>
            </a:pPr>
            <a:r>
              <a:rPr lang="en" sz="1400"/>
              <a:t>MAE to track prediction accuracy</a:t>
            </a:r>
            <a:endParaRPr sz="1400"/>
          </a:p>
        </p:txBody>
      </p:sp>
      <p:sp>
        <p:nvSpPr>
          <p:cNvPr id="676" name="Google Shape;676;p54"/>
          <p:cNvSpPr txBox="1"/>
          <p:nvPr/>
        </p:nvSpPr>
        <p:spPr>
          <a:xfrm>
            <a:off x="6974000" y="4827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Tyler Keating</a:t>
            </a:r>
            <a:endParaRPr sz="1200">
              <a:solidFill>
                <a:schemeClr val="dk1"/>
              </a:solidFill>
              <a:latin typeface="Mulish"/>
              <a:ea typeface="Mulish"/>
              <a:cs typeface="Mulish"/>
              <a:sym typeface="Mulish"/>
            </a:endParaRPr>
          </a:p>
        </p:txBody>
      </p:sp>
      <p:pic>
        <p:nvPicPr>
          <p:cNvPr id="677" name="Google Shape;677;p54"/>
          <p:cNvPicPr preferRelativeResize="0"/>
          <p:nvPr/>
        </p:nvPicPr>
        <p:blipFill>
          <a:blip r:embed="rId3">
            <a:alphaModFix/>
          </a:blip>
          <a:stretch>
            <a:fillRect/>
          </a:stretch>
        </p:blipFill>
        <p:spPr>
          <a:xfrm>
            <a:off x="720000" y="2691701"/>
            <a:ext cx="5463715" cy="245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5"/>
          <p:cNvSpPr txBox="1"/>
          <p:nvPr>
            <p:ph type="title"/>
          </p:nvPr>
        </p:nvSpPr>
        <p:spPr>
          <a:xfrm>
            <a:off x="720000" y="445025"/>
            <a:ext cx="831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Challenges Faced in this Phase and Resolutions</a:t>
            </a:r>
            <a:endParaRPr sz="2900"/>
          </a:p>
        </p:txBody>
      </p:sp>
      <p:sp>
        <p:nvSpPr>
          <p:cNvPr id="683" name="Google Shape;683;p55"/>
          <p:cNvSpPr txBox="1"/>
          <p:nvPr>
            <p:ph idx="1" type="body"/>
          </p:nvPr>
        </p:nvSpPr>
        <p:spPr>
          <a:xfrm>
            <a:off x="720000" y="1215750"/>
            <a:ext cx="7704000" cy="39279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100">
                <a:latin typeface="Marcellus"/>
                <a:ea typeface="Marcellus"/>
                <a:cs typeface="Marcellus"/>
                <a:sym typeface="Marcellus"/>
              </a:rPr>
              <a:t>Challenges:</a:t>
            </a:r>
            <a:endParaRPr b="1" sz="1100">
              <a:latin typeface="Marcellus"/>
              <a:ea typeface="Marcellus"/>
              <a:cs typeface="Marcellus"/>
              <a:sym typeface="Marcellus"/>
            </a:endParaRPr>
          </a:p>
          <a:p>
            <a:pPr indent="-298450" lvl="0" marL="457200" rtl="0" algn="l">
              <a:lnSpc>
                <a:spcPct val="100000"/>
              </a:lnSpc>
              <a:spcBef>
                <a:spcPts val="1200"/>
              </a:spcBef>
              <a:spcAft>
                <a:spcPts val="0"/>
              </a:spcAft>
              <a:buClr>
                <a:schemeClr val="dk1"/>
              </a:buClr>
              <a:buSzPts val="1100"/>
              <a:buFont typeface="Arial"/>
              <a:buChar char="●"/>
            </a:pPr>
            <a:r>
              <a:rPr b="1" lang="en" sz="1100">
                <a:latin typeface="Marcellus"/>
                <a:ea typeface="Marcellus"/>
                <a:cs typeface="Marcellus"/>
                <a:sym typeface="Marcellus"/>
              </a:rPr>
              <a:t>Data Preprocessing Complexity:</a:t>
            </a:r>
            <a:r>
              <a:rPr lang="en" sz="1100">
                <a:latin typeface="Marcellus"/>
                <a:ea typeface="Marcellus"/>
                <a:cs typeface="Marcellus"/>
                <a:sym typeface="Marcellus"/>
              </a:rPr>
              <a:t> Ensuring consistency in image formats and handling missing nutritional data.</a:t>
            </a:r>
            <a:br>
              <a:rPr lang="en" sz="1100">
                <a:latin typeface="Marcellus"/>
                <a:ea typeface="Marcellus"/>
                <a:cs typeface="Marcellus"/>
                <a:sym typeface="Marcellus"/>
              </a:rPr>
            </a:br>
            <a:endParaRPr sz="1100">
              <a:latin typeface="Marcellus"/>
              <a:ea typeface="Marcellus"/>
              <a:cs typeface="Marcellus"/>
              <a:sym typeface="Marcellus"/>
            </a:endParaRPr>
          </a:p>
          <a:p>
            <a:pPr indent="-298450" lvl="0" marL="457200" rtl="0" algn="l">
              <a:lnSpc>
                <a:spcPct val="100000"/>
              </a:lnSpc>
              <a:spcBef>
                <a:spcPts val="0"/>
              </a:spcBef>
              <a:spcAft>
                <a:spcPts val="0"/>
              </a:spcAft>
              <a:buClr>
                <a:schemeClr val="dk1"/>
              </a:buClr>
              <a:buSzPts val="1100"/>
              <a:buFont typeface="Arial"/>
              <a:buChar char="●"/>
            </a:pPr>
            <a:r>
              <a:rPr b="1" lang="en" sz="1100">
                <a:latin typeface="Marcellus"/>
                <a:ea typeface="Marcellus"/>
                <a:cs typeface="Marcellus"/>
                <a:sym typeface="Marcellus"/>
              </a:rPr>
              <a:t>Model Training Issues:</a:t>
            </a:r>
            <a:r>
              <a:rPr lang="en" sz="1100">
                <a:latin typeface="Marcellus"/>
                <a:ea typeface="Marcellus"/>
                <a:cs typeface="Marcellus"/>
                <a:sym typeface="Marcellus"/>
              </a:rPr>
              <a:t> Overfitting in CNN and MLP models due to limited data diversity.</a:t>
            </a:r>
            <a:br>
              <a:rPr lang="en" sz="1100">
                <a:latin typeface="Marcellus"/>
                <a:ea typeface="Marcellus"/>
                <a:cs typeface="Marcellus"/>
                <a:sym typeface="Marcellus"/>
              </a:rPr>
            </a:br>
            <a:endParaRPr sz="1100">
              <a:latin typeface="Marcellus"/>
              <a:ea typeface="Marcellus"/>
              <a:cs typeface="Marcellus"/>
              <a:sym typeface="Marcellus"/>
            </a:endParaRPr>
          </a:p>
          <a:p>
            <a:pPr indent="-298450" lvl="0" marL="457200" rtl="0" algn="l">
              <a:lnSpc>
                <a:spcPct val="100000"/>
              </a:lnSpc>
              <a:spcBef>
                <a:spcPts val="0"/>
              </a:spcBef>
              <a:spcAft>
                <a:spcPts val="0"/>
              </a:spcAft>
              <a:buClr>
                <a:schemeClr val="dk1"/>
              </a:buClr>
              <a:buSzPts val="1100"/>
              <a:buFont typeface="Arial"/>
              <a:buChar char="●"/>
            </a:pPr>
            <a:r>
              <a:rPr b="1" lang="en" sz="1100">
                <a:latin typeface="Marcellus"/>
                <a:ea typeface="Marcellus"/>
                <a:cs typeface="Marcellus"/>
                <a:sym typeface="Marcellus"/>
              </a:rPr>
              <a:t>Integration Challenges:</a:t>
            </a:r>
            <a:r>
              <a:rPr lang="en" sz="1100">
                <a:latin typeface="Marcellus"/>
                <a:ea typeface="Marcellus"/>
                <a:cs typeface="Marcellus"/>
                <a:sym typeface="Marcellus"/>
              </a:rPr>
              <a:t> Combining CNN, MLP, and RNN models into a unified system.</a:t>
            </a:r>
            <a:br>
              <a:rPr lang="en" sz="1100">
                <a:latin typeface="Marcellus"/>
                <a:ea typeface="Marcellus"/>
                <a:cs typeface="Marcellus"/>
                <a:sym typeface="Marcellus"/>
              </a:rPr>
            </a:br>
            <a:endParaRPr sz="1100">
              <a:latin typeface="Marcellus"/>
              <a:ea typeface="Marcellus"/>
              <a:cs typeface="Marcellus"/>
              <a:sym typeface="Marcellus"/>
            </a:endParaRPr>
          </a:p>
          <a:p>
            <a:pPr indent="-298450" lvl="0" marL="457200" rtl="0" algn="l">
              <a:lnSpc>
                <a:spcPct val="100000"/>
              </a:lnSpc>
              <a:spcBef>
                <a:spcPts val="0"/>
              </a:spcBef>
              <a:spcAft>
                <a:spcPts val="0"/>
              </a:spcAft>
              <a:buClr>
                <a:schemeClr val="dk1"/>
              </a:buClr>
              <a:buSzPts val="1100"/>
              <a:buFont typeface="Arial"/>
              <a:buChar char="●"/>
            </a:pPr>
            <a:r>
              <a:rPr b="1" lang="en" sz="1100">
                <a:latin typeface="Marcellus"/>
                <a:ea typeface="Marcellus"/>
                <a:cs typeface="Marcellus"/>
                <a:sym typeface="Marcellus"/>
              </a:rPr>
              <a:t>Computational Constraints:</a:t>
            </a:r>
            <a:r>
              <a:rPr lang="en" sz="1100">
                <a:latin typeface="Marcellus"/>
                <a:ea typeface="Marcellus"/>
                <a:cs typeface="Marcellus"/>
                <a:sym typeface="Marcellus"/>
              </a:rPr>
              <a:t> Long training times due to high computational demands.</a:t>
            </a:r>
            <a:br>
              <a:rPr lang="en" sz="1100">
                <a:latin typeface="Marcellus"/>
                <a:ea typeface="Marcellus"/>
                <a:cs typeface="Marcellus"/>
                <a:sym typeface="Marcellus"/>
              </a:rPr>
            </a:br>
            <a:endParaRPr sz="1100">
              <a:latin typeface="Marcellus"/>
              <a:ea typeface="Marcellus"/>
              <a:cs typeface="Marcellus"/>
              <a:sym typeface="Marcellus"/>
            </a:endParaRPr>
          </a:p>
          <a:p>
            <a:pPr indent="0" lvl="0" marL="0" rtl="0" algn="l">
              <a:lnSpc>
                <a:spcPct val="100000"/>
              </a:lnSpc>
              <a:spcBef>
                <a:spcPts val="1200"/>
              </a:spcBef>
              <a:spcAft>
                <a:spcPts val="0"/>
              </a:spcAft>
              <a:buNone/>
            </a:pPr>
            <a:r>
              <a:rPr b="1" lang="en" sz="1100">
                <a:latin typeface="Marcellus"/>
                <a:ea typeface="Marcellus"/>
                <a:cs typeface="Marcellus"/>
                <a:sym typeface="Marcellus"/>
              </a:rPr>
              <a:t>Resolutions:</a:t>
            </a:r>
            <a:endParaRPr b="1" sz="1100">
              <a:latin typeface="Marcellus"/>
              <a:ea typeface="Marcellus"/>
              <a:cs typeface="Marcellus"/>
              <a:sym typeface="Marcellus"/>
            </a:endParaRPr>
          </a:p>
          <a:p>
            <a:pPr indent="-298450" lvl="0" marL="457200" rtl="0" algn="l">
              <a:lnSpc>
                <a:spcPct val="100000"/>
              </a:lnSpc>
              <a:spcBef>
                <a:spcPts val="1200"/>
              </a:spcBef>
              <a:spcAft>
                <a:spcPts val="0"/>
              </a:spcAft>
              <a:buClr>
                <a:schemeClr val="dk1"/>
              </a:buClr>
              <a:buSzPts val="1100"/>
              <a:buFont typeface="Arial"/>
              <a:buChar char="●"/>
            </a:pPr>
            <a:r>
              <a:rPr b="1" lang="en" sz="1100">
                <a:latin typeface="Marcellus"/>
                <a:ea typeface="Marcellus"/>
                <a:cs typeface="Marcellus"/>
                <a:sym typeface="Marcellus"/>
              </a:rPr>
              <a:t>Advanced Preprocessing:</a:t>
            </a:r>
            <a:r>
              <a:rPr lang="en" sz="1100">
                <a:latin typeface="Marcellus"/>
                <a:ea typeface="Marcellus"/>
                <a:cs typeface="Marcellus"/>
                <a:sym typeface="Marcellus"/>
              </a:rPr>
              <a:t> Applied image augmentation and automated data cleaning scripts.</a:t>
            </a:r>
            <a:br>
              <a:rPr lang="en" sz="1100">
                <a:latin typeface="Marcellus"/>
                <a:ea typeface="Marcellus"/>
                <a:cs typeface="Marcellus"/>
                <a:sym typeface="Marcellus"/>
              </a:rPr>
            </a:br>
            <a:endParaRPr sz="1100">
              <a:latin typeface="Marcellus"/>
              <a:ea typeface="Marcellus"/>
              <a:cs typeface="Marcellus"/>
              <a:sym typeface="Marcellus"/>
            </a:endParaRPr>
          </a:p>
          <a:p>
            <a:pPr indent="-298450" lvl="0" marL="457200" rtl="0" algn="l">
              <a:lnSpc>
                <a:spcPct val="100000"/>
              </a:lnSpc>
              <a:spcBef>
                <a:spcPts val="0"/>
              </a:spcBef>
              <a:spcAft>
                <a:spcPts val="0"/>
              </a:spcAft>
              <a:buClr>
                <a:schemeClr val="dk1"/>
              </a:buClr>
              <a:buSzPts val="1100"/>
              <a:buFont typeface="Arial"/>
              <a:buChar char="●"/>
            </a:pPr>
            <a:r>
              <a:rPr b="1" lang="en" sz="1100">
                <a:latin typeface="Marcellus"/>
                <a:ea typeface="Marcellus"/>
                <a:cs typeface="Marcellus"/>
                <a:sym typeface="Marcellus"/>
              </a:rPr>
              <a:t>Hyperparameter Tuning:</a:t>
            </a:r>
            <a:r>
              <a:rPr lang="en" sz="1100">
                <a:latin typeface="Marcellus"/>
                <a:ea typeface="Marcellus"/>
                <a:cs typeface="Marcellus"/>
                <a:sym typeface="Marcellus"/>
              </a:rPr>
              <a:t> Adjusted learning rates and regularization techniques to reduce overfitting.</a:t>
            </a:r>
            <a:br>
              <a:rPr lang="en" sz="1100">
                <a:latin typeface="Marcellus"/>
                <a:ea typeface="Marcellus"/>
                <a:cs typeface="Marcellus"/>
                <a:sym typeface="Marcellus"/>
              </a:rPr>
            </a:br>
            <a:endParaRPr sz="1100">
              <a:latin typeface="Marcellus"/>
              <a:ea typeface="Marcellus"/>
              <a:cs typeface="Marcellus"/>
              <a:sym typeface="Marcellus"/>
            </a:endParaRPr>
          </a:p>
          <a:p>
            <a:pPr indent="-298450" lvl="0" marL="457200" rtl="0" algn="l">
              <a:lnSpc>
                <a:spcPct val="100000"/>
              </a:lnSpc>
              <a:spcBef>
                <a:spcPts val="0"/>
              </a:spcBef>
              <a:spcAft>
                <a:spcPts val="0"/>
              </a:spcAft>
              <a:buClr>
                <a:schemeClr val="dk1"/>
              </a:buClr>
              <a:buSzPts val="1100"/>
              <a:buFont typeface="Arial"/>
              <a:buChar char="●"/>
            </a:pPr>
            <a:r>
              <a:rPr b="1" lang="en" sz="1100">
                <a:latin typeface="Marcellus"/>
                <a:ea typeface="Marcellus"/>
                <a:cs typeface="Marcellus"/>
                <a:sym typeface="Marcellus"/>
              </a:rPr>
              <a:t>Modular Development:</a:t>
            </a:r>
            <a:r>
              <a:rPr lang="en" sz="1100">
                <a:latin typeface="Marcellus"/>
                <a:ea typeface="Marcellus"/>
                <a:cs typeface="Marcellus"/>
                <a:sym typeface="Marcellus"/>
              </a:rPr>
              <a:t> Integrated models step-by-step, ensuring smooth data flow.</a:t>
            </a:r>
            <a:br>
              <a:rPr lang="en" sz="1100">
                <a:latin typeface="Marcellus"/>
                <a:ea typeface="Marcellus"/>
                <a:cs typeface="Marcellus"/>
                <a:sym typeface="Marcellus"/>
              </a:rPr>
            </a:br>
            <a:endParaRPr sz="1100">
              <a:latin typeface="Marcellus"/>
              <a:ea typeface="Marcellus"/>
              <a:cs typeface="Marcellus"/>
              <a:sym typeface="Marcellus"/>
            </a:endParaRPr>
          </a:p>
          <a:p>
            <a:pPr indent="-298450" lvl="0" marL="457200" rtl="0" algn="l">
              <a:lnSpc>
                <a:spcPct val="100000"/>
              </a:lnSpc>
              <a:spcBef>
                <a:spcPts val="0"/>
              </a:spcBef>
              <a:spcAft>
                <a:spcPts val="0"/>
              </a:spcAft>
              <a:buClr>
                <a:schemeClr val="dk1"/>
              </a:buClr>
              <a:buSzPts val="1100"/>
              <a:buFont typeface="Arial"/>
              <a:buChar char="●"/>
            </a:pPr>
            <a:r>
              <a:rPr b="1" lang="en" sz="1100">
                <a:latin typeface="Marcellus"/>
                <a:ea typeface="Marcellus"/>
                <a:cs typeface="Marcellus"/>
                <a:sym typeface="Marcellus"/>
              </a:rPr>
              <a:t>Optimized Training:</a:t>
            </a:r>
            <a:r>
              <a:rPr lang="en" sz="1100">
                <a:latin typeface="Marcellus"/>
                <a:ea typeface="Marcellus"/>
                <a:cs typeface="Marcellus"/>
                <a:sym typeface="Marcellus"/>
              </a:rPr>
              <a:t> Used Google Colab’s GPU support for faster training.</a:t>
            </a:r>
            <a:endParaRPr sz="1100">
              <a:latin typeface="Marcellus"/>
              <a:ea typeface="Marcellus"/>
              <a:cs typeface="Marcellus"/>
              <a:sym typeface="Marcellus"/>
            </a:endParaRPr>
          </a:p>
          <a:p>
            <a:pPr indent="0" lvl="0" marL="0" rtl="0" algn="l">
              <a:lnSpc>
                <a:spcPct val="100000"/>
              </a:lnSpc>
              <a:spcBef>
                <a:spcPts val="1200"/>
              </a:spcBef>
              <a:spcAft>
                <a:spcPts val="0"/>
              </a:spcAft>
              <a:buNone/>
            </a:pPr>
            <a:r>
              <a:t/>
            </a:r>
            <a:endParaRPr>
              <a:latin typeface="Marcellus"/>
              <a:ea typeface="Marcellus"/>
              <a:cs typeface="Marcellus"/>
              <a:sym typeface="Marcellus"/>
            </a:endParaRPr>
          </a:p>
        </p:txBody>
      </p:sp>
      <p:sp>
        <p:nvSpPr>
          <p:cNvPr id="684" name="Google Shape;684;p55"/>
          <p:cNvSpPr txBox="1"/>
          <p:nvPr/>
        </p:nvSpPr>
        <p:spPr>
          <a:xfrm>
            <a:off x="6033600"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Thejaswini Mundargi</a:t>
            </a:r>
            <a:endParaRPr sz="1200">
              <a:solidFill>
                <a:schemeClr val="dk1"/>
              </a:solidFill>
              <a:latin typeface="Mulish"/>
              <a:ea typeface="Mulish"/>
              <a:cs typeface="Mulish"/>
              <a:sym typeface="Mulis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9"/>
          <p:cNvSpPr txBox="1"/>
          <p:nvPr>
            <p:ph type="title"/>
          </p:nvPr>
        </p:nvSpPr>
        <p:spPr>
          <a:xfrm>
            <a:off x="720000" y="17317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Contents of Phase - I</a:t>
            </a:r>
            <a:endParaRPr/>
          </a:p>
        </p:txBody>
      </p:sp>
      <p:graphicFrame>
        <p:nvGraphicFramePr>
          <p:cNvPr id="486" name="Google Shape;486;p29"/>
          <p:cNvGraphicFramePr/>
          <p:nvPr/>
        </p:nvGraphicFramePr>
        <p:xfrm>
          <a:off x="952500" y="1267625"/>
          <a:ext cx="3000000" cy="3000000"/>
        </p:xfrm>
        <a:graphic>
          <a:graphicData uri="http://schemas.openxmlformats.org/drawingml/2006/table">
            <a:tbl>
              <a:tblPr>
                <a:noFill/>
                <a:tableStyleId>{DEE23E3B-1CFF-4A43-8362-7E8CF86D6E1A}</a:tableStyleId>
              </a:tblPr>
              <a:tblGrid>
                <a:gridCol w="7239000"/>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Objective of the Project</a:t>
                      </a:r>
                      <a:endParaRPr sz="18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Background Information</a:t>
                      </a:r>
                      <a:endParaRPr sz="18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Project Timeline</a:t>
                      </a:r>
                      <a:endParaRPr sz="18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Background Research</a:t>
                      </a:r>
                      <a:endParaRPr sz="18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Biggest challenge faced in Phase I</a:t>
                      </a:r>
                      <a:endParaRPr sz="18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Next steps for Phase II</a:t>
                      </a:r>
                      <a:endParaRPr sz="1800" u="none" cap="none" strike="noStrike">
                        <a:latin typeface="Marcellus"/>
                        <a:ea typeface="Marcellus"/>
                        <a:cs typeface="Marcellus"/>
                        <a:sym typeface="Marcellu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Marcellus"/>
                          <a:ea typeface="Marcellus"/>
                          <a:cs typeface="Marcellus"/>
                          <a:sym typeface="Marcellus"/>
                        </a:rPr>
                        <a:t>Challenges and Plans </a:t>
                      </a:r>
                      <a:endParaRPr sz="1800" u="none" cap="none" strike="noStrike">
                        <a:latin typeface="Marcellus"/>
                        <a:ea typeface="Marcellus"/>
                        <a:cs typeface="Marcellus"/>
                        <a:sym typeface="Marcellus"/>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to be Resolved for the Final Phase</a:t>
            </a:r>
            <a:endParaRPr sz="2900"/>
          </a:p>
        </p:txBody>
      </p:sp>
      <p:sp>
        <p:nvSpPr>
          <p:cNvPr id="690" name="Google Shape;690;p56"/>
          <p:cNvSpPr txBox="1"/>
          <p:nvPr>
            <p:ph idx="1" type="body"/>
          </p:nvPr>
        </p:nvSpPr>
        <p:spPr>
          <a:xfrm>
            <a:off x="720000" y="1672650"/>
            <a:ext cx="8313600" cy="2309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74E13"/>
              </a:buClr>
              <a:buSzPts val="1200"/>
              <a:buFont typeface="Marcellus"/>
              <a:buChar char="●"/>
            </a:pPr>
            <a:r>
              <a:rPr b="1" lang="en">
                <a:solidFill>
                  <a:srgbClr val="274E13"/>
                </a:solidFill>
                <a:latin typeface="Marcellus"/>
                <a:ea typeface="Marcellus"/>
                <a:cs typeface="Marcellus"/>
                <a:sym typeface="Marcellus"/>
              </a:rPr>
              <a:t>Model Accuracy Improvement:</a:t>
            </a:r>
            <a:r>
              <a:rPr lang="en">
                <a:solidFill>
                  <a:srgbClr val="274E13"/>
                </a:solidFill>
                <a:latin typeface="Marcellus"/>
                <a:ea typeface="Marcellus"/>
                <a:cs typeface="Marcellus"/>
                <a:sym typeface="Marcellus"/>
              </a:rPr>
              <a:t> Fine-tuning CNN for better food classification.</a:t>
            </a:r>
            <a:br>
              <a:rPr lang="en">
                <a:solidFill>
                  <a:srgbClr val="274E13"/>
                </a:solidFill>
                <a:latin typeface="Marcellus"/>
                <a:ea typeface="Marcellus"/>
                <a:cs typeface="Marcellus"/>
                <a:sym typeface="Marcellus"/>
              </a:rPr>
            </a:br>
            <a:endParaRPr>
              <a:solidFill>
                <a:srgbClr val="274E13"/>
              </a:solidFill>
              <a:latin typeface="Marcellus"/>
              <a:ea typeface="Marcellus"/>
              <a:cs typeface="Marcellus"/>
              <a:sym typeface="Marcellus"/>
            </a:endParaRPr>
          </a:p>
          <a:p>
            <a:pPr indent="-304800" lvl="0" marL="457200" rtl="0" algn="l">
              <a:spcBef>
                <a:spcPts val="0"/>
              </a:spcBef>
              <a:spcAft>
                <a:spcPts val="0"/>
              </a:spcAft>
              <a:buClr>
                <a:srgbClr val="274E13"/>
              </a:buClr>
              <a:buSzPts val="1200"/>
              <a:buFont typeface="Marcellus"/>
              <a:buChar char="●"/>
            </a:pPr>
            <a:r>
              <a:rPr b="1" lang="en">
                <a:solidFill>
                  <a:srgbClr val="274E13"/>
                </a:solidFill>
                <a:latin typeface="Marcellus"/>
                <a:ea typeface="Marcellus"/>
                <a:cs typeface="Marcellus"/>
                <a:sym typeface="Marcellus"/>
              </a:rPr>
              <a:t>Calorie Prediction Enhancement:</a:t>
            </a:r>
            <a:r>
              <a:rPr lang="en">
                <a:solidFill>
                  <a:srgbClr val="274E13"/>
                </a:solidFill>
                <a:latin typeface="Marcellus"/>
                <a:ea typeface="Marcellus"/>
                <a:cs typeface="Marcellus"/>
                <a:sym typeface="Marcellus"/>
              </a:rPr>
              <a:t> Refining MLP model to improve estimation precision.</a:t>
            </a:r>
            <a:br>
              <a:rPr lang="en">
                <a:solidFill>
                  <a:srgbClr val="274E13"/>
                </a:solidFill>
                <a:latin typeface="Marcellus"/>
                <a:ea typeface="Marcellus"/>
                <a:cs typeface="Marcellus"/>
                <a:sym typeface="Marcellus"/>
              </a:rPr>
            </a:br>
            <a:endParaRPr>
              <a:solidFill>
                <a:srgbClr val="274E13"/>
              </a:solidFill>
              <a:latin typeface="Marcellus"/>
              <a:ea typeface="Marcellus"/>
              <a:cs typeface="Marcellus"/>
              <a:sym typeface="Marcellus"/>
            </a:endParaRPr>
          </a:p>
          <a:p>
            <a:pPr indent="-304800" lvl="0" marL="457200" rtl="0" algn="l">
              <a:spcBef>
                <a:spcPts val="0"/>
              </a:spcBef>
              <a:spcAft>
                <a:spcPts val="0"/>
              </a:spcAft>
              <a:buClr>
                <a:srgbClr val="274E13"/>
              </a:buClr>
              <a:buSzPts val="1200"/>
              <a:buFont typeface="Marcellus"/>
              <a:buChar char="●"/>
            </a:pPr>
            <a:r>
              <a:rPr b="1" lang="en">
                <a:solidFill>
                  <a:srgbClr val="274E13"/>
                </a:solidFill>
                <a:latin typeface="Marcellus"/>
                <a:ea typeface="Marcellus"/>
                <a:cs typeface="Marcellus"/>
                <a:sym typeface="Marcellus"/>
              </a:rPr>
              <a:t>User Interface Development:</a:t>
            </a:r>
            <a:r>
              <a:rPr lang="en">
                <a:solidFill>
                  <a:srgbClr val="274E13"/>
                </a:solidFill>
                <a:latin typeface="Marcellus"/>
                <a:ea typeface="Marcellus"/>
                <a:cs typeface="Marcellus"/>
                <a:sym typeface="Marcellus"/>
              </a:rPr>
              <a:t> Implementing a more interactive and user-friendly prototype.</a:t>
            </a:r>
            <a:br>
              <a:rPr lang="en">
                <a:solidFill>
                  <a:srgbClr val="274E13"/>
                </a:solidFill>
                <a:latin typeface="Marcellus"/>
                <a:ea typeface="Marcellus"/>
                <a:cs typeface="Marcellus"/>
                <a:sym typeface="Marcellus"/>
              </a:rPr>
            </a:br>
            <a:endParaRPr>
              <a:solidFill>
                <a:srgbClr val="274E13"/>
              </a:solidFill>
              <a:latin typeface="Marcellus"/>
              <a:ea typeface="Marcellus"/>
              <a:cs typeface="Marcellus"/>
              <a:sym typeface="Marcellus"/>
            </a:endParaRPr>
          </a:p>
          <a:p>
            <a:pPr indent="-304800" lvl="0" marL="457200" rtl="0" algn="l">
              <a:spcBef>
                <a:spcPts val="0"/>
              </a:spcBef>
              <a:spcAft>
                <a:spcPts val="0"/>
              </a:spcAft>
              <a:buClr>
                <a:srgbClr val="274E13"/>
              </a:buClr>
              <a:buSzPts val="1200"/>
              <a:buFont typeface="Marcellus"/>
              <a:buChar char="●"/>
            </a:pPr>
            <a:r>
              <a:rPr b="1" lang="en">
                <a:solidFill>
                  <a:srgbClr val="274E13"/>
                </a:solidFill>
                <a:latin typeface="Marcellus"/>
                <a:ea typeface="Marcellus"/>
                <a:cs typeface="Marcellus"/>
                <a:sym typeface="Marcellus"/>
              </a:rPr>
              <a:t>Real-world Testing:</a:t>
            </a:r>
            <a:r>
              <a:rPr lang="en">
                <a:solidFill>
                  <a:srgbClr val="274E13"/>
                </a:solidFill>
                <a:latin typeface="Marcellus"/>
                <a:ea typeface="Marcellus"/>
                <a:cs typeface="Marcellus"/>
                <a:sym typeface="Marcellus"/>
              </a:rPr>
              <a:t> Evaluating model performance on user-submitted images.</a:t>
            </a:r>
            <a:br>
              <a:rPr lang="en">
                <a:solidFill>
                  <a:srgbClr val="274E13"/>
                </a:solidFill>
                <a:latin typeface="Marcellus"/>
                <a:ea typeface="Marcellus"/>
                <a:cs typeface="Marcellus"/>
                <a:sym typeface="Marcellus"/>
              </a:rPr>
            </a:br>
            <a:endParaRPr>
              <a:solidFill>
                <a:srgbClr val="274E13"/>
              </a:solidFill>
              <a:latin typeface="Marcellus"/>
              <a:ea typeface="Marcellus"/>
              <a:cs typeface="Marcellus"/>
              <a:sym typeface="Marcellus"/>
            </a:endParaRPr>
          </a:p>
          <a:p>
            <a:pPr indent="-304800" lvl="0" marL="457200" rtl="0" algn="l">
              <a:spcBef>
                <a:spcPts val="0"/>
              </a:spcBef>
              <a:spcAft>
                <a:spcPts val="0"/>
              </a:spcAft>
              <a:buClr>
                <a:srgbClr val="274E13"/>
              </a:buClr>
              <a:buSzPts val="1200"/>
              <a:buFont typeface="Marcellus"/>
              <a:buChar char="●"/>
            </a:pPr>
            <a:r>
              <a:rPr b="1" lang="en">
                <a:solidFill>
                  <a:srgbClr val="274E13"/>
                </a:solidFill>
                <a:latin typeface="Marcellus"/>
                <a:ea typeface="Marcellus"/>
                <a:cs typeface="Marcellus"/>
                <a:sym typeface="Marcellus"/>
              </a:rPr>
              <a:t>Scalability &amp; Deployment:</a:t>
            </a:r>
            <a:r>
              <a:rPr lang="en">
                <a:solidFill>
                  <a:srgbClr val="274E13"/>
                </a:solidFill>
                <a:latin typeface="Marcellus"/>
                <a:ea typeface="Marcellus"/>
                <a:cs typeface="Marcellus"/>
                <a:sym typeface="Marcellus"/>
              </a:rPr>
              <a:t> Preparing for cloud-based deployment and API integration.</a:t>
            </a:r>
            <a:endParaRPr>
              <a:solidFill>
                <a:srgbClr val="274E13"/>
              </a:solidFill>
              <a:latin typeface="Marcellus"/>
              <a:ea typeface="Marcellus"/>
              <a:cs typeface="Marcellus"/>
              <a:sym typeface="Marcellus"/>
            </a:endParaRPr>
          </a:p>
          <a:p>
            <a:pPr indent="0" lvl="0" marL="457200" rtl="0" algn="l">
              <a:spcBef>
                <a:spcPts val="0"/>
              </a:spcBef>
              <a:spcAft>
                <a:spcPts val="0"/>
              </a:spcAft>
              <a:buNone/>
            </a:pPr>
            <a:r>
              <a:t/>
            </a:r>
            <a:endParaRPr sz="1700">
              <a:solidFill>
                <a:srgbClr val="274E13"/>
              </a:solidFill>
              <a:latin typeface="Marcellus"/>
              <a:ea typeface="Marcellus"/>
              <a:cs typeface="Marcellus"/>
              <a:sym typeface="Marcellus"/>
            </a:endParaRPr>
          </a:p>
        </p:txBody>
      </p:sp>
      <p:sp>
        <p:nvSpPr>
          <p:cNvPr id="691" name="Google Shape;691;p56"/>
          <p:cNvSpPr txBox="1"/>
          <p:nvPr/>
        </p:nvSpPr>
        <p:spPr>
          <a:xfrm>
            <a:off x="6033600" y="46372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Thejaswini Mundargi</a:t>
            </a:r>
            <a:endParaRPr sz="1200">
              <a:solidFill>
                <a:schemeClr val="dk1"/>
              </a:solidFill>
              <a:latin typeface="Mulish"/>
              <a:ea typeface="Mulish"/>
              <a:cs typeface="Mulish"/>
              <a:sym typeface="Mulish"/>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Blueprint of next steps for the Final Phase</a:t>
            </a:r>
            <a:endParaRPr sz="2900"/>
          </a:p>
        </p:txBody>
      </p:sp>
      <p:sp>
        <p:nvSpPr>
          <p:cNvPr id="697" name="Google Shape;697;p57"/>
          <p:cNvSpPr txBox="1"/>
          <p:nvPr>
            <p:ph idx="1" type="body"/>
          </p:nvPr>
        </p:nvSpPr>
        <p:spPr>
          <a:xfrm>
            <a:off x="720000" y="1215750"/>
            <a:ext cx="7704000" cy="428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latin typeface="Marcellus"/>
                <a:ea typeface="Marcellus"/>
                <a:cs typeface="Marcellus"/>
                <a:sym typeface="Marcellus"/>
              </a:rPr>
              <a:t>Model Optimization:</a:t>
            </a:r>
            <a:br>
              <a:rPr b="1" lang="en" sz="1300">
                <a:latin typeface="Marcellus"/>
                <a:ea typeface="Marcellus"/>
                <a:cs typeface="Marcellus"/>
                <a:sym typeface="Marcellus"/>
              </a:rPr>
            </a:br>
            <a:endParaRPr b="1" sz="1300">
              <a:latin typeface="Marcellus"/>
              <a:ea typeface="Marcellus"/>
              <a:cs typeface="Marcellus"/>
              <a:sym typeface="Marcellus"/>
            </a:endParaRPr>
          </a:p>
          <a:p>
            <a:pPr indent="-311150" lvl="0" marL="457200" rtl="0" algn="l">
              <a:lnSpc>
                <a:spcPct val="100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Fine-tune CNN using MobileNetV2 for improved recognition.</a:t>
            </a:r>
            <a:br>
              <a:rPr lang="en" sz="1300">
                <a:latin typeface="Marcellus"/>
                <a:ea typeface="Marcellus"/>
                <a:cs typeface="Marcellus"/>
                <a:sym typeface="Marcellus"/>
              </a:rPr>
            </a:br>
            <a:endParaRPr sz="1300">
              <a:latin typeface="Marcellus"/>
              <a:ea typeface="Marcellus"/>
              <a:cs typeface="Marcellus"/>
              <a:sym typeface="Marcellus"/>
            </a:endParaRPr>
          </a:p>
          <a:p>
            <a:pPr indent="-311150" lvl="0" marL="457200" rtl="0" algn="l">
              <a:lnSpc>
                <a:spcPct val="100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Implement feature engineering for better calorie estimation.</a:t>
            </a:r>
            <a:br>
              <a:rPr lang="en" sz="1300">
                <a:latin typeface="Marcellus"/>
                <a:ea typeface="Marcellus"/>
                <a:cs typeface="Marcellus"/>
                <a:sym typeface="Marcellus"/>
              </a:rPr>
            </a:br>
            <a:endParaRPr sz="1300">
              <a:latin typeface="Marcellus"/>
              <a:ea typeface="Marcellus"/>
              <a:cs typeface="Marcellus"/>
              <a:sym typeface="Marcellus"/>
            </a:endParaRPr>
          </a:p>
          <a:p>
            <a:pPr indent="0" lvl="0" marL="0" rtl="0" algn="l">
              <a:lnSpc>
                <a:spcPct val="100000"/>
              </a:lnSpc>
              <a:spcBef>
                <a:spcPts val="0"/>
              </a:spcBef>
              <a:spcAft>
                <a:spcPts val="0"/>
              </a:spcAft>
              <a:buNone/>
            </a:pPr>
            <a:r>
              <a:rPr b="1" lang="en" sz="1300">
                <a:latin typeface="Marcellus"/>
                <a:ea typeface="Marcellus"/>
                <a:cs typeface="Marcellus"/>
                <a:sym typeface="Marcellus"/>
              </a:rPr>
              <a:t>System Integration:</a:t>
            </a:r>
            <a:br>
              <a:rPr b="1" lang="en" sz="1300">
                <a:latin typeface="Marcellus"/>
                <a:ea typeface="Marcellus"/>
                <a:cs typeface="Marcellus"/>
                <a:sym typeface="Marcellus"/>
              </a:rPr>
            </a:br>
            <a:endParaRPr b="1" sz="1300">
              <a:latin typeface="Marcellus"/>
              <a:ea typeface="Marcellus"/>
              <a:cs typeface="Marcellus"/>
              <a:sym typeface="Marcellus"/>
            </a:endParaRPr>
          </a:p>
          <a:p>
            <a:pPr indent="-311150" lvl="0" marL="457200" rtl="0" algn="l">
              <a:lnSpc>
                <a:spcPct val="100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Merge CNN, MLP, and RNN models into a single pipeline.</a:t>
            </a:r>
            <a:br>
              <a:rPr lang="en" sz="1300">
                <a:latin typeface="Marcellus"/>
                <a:ea typeface="Marcellus"/>
                <a:cs typeface="Marcellus"/>
                <a:sym typeface="Marcellus"/>
              </a:rPr>
            </a:br>
            <a:endParaRPr sz="1300">
              <a:latin typeface="Marcellus"/>
              <a:ea typeface="Marcellus"/>
              <a:cs typeface="Marcellus"/>
              <a:sym typeface="Marcellus"/>
            </a:endParaRPr>
          </a:p>
          <a:p>
            <a:pPr indent="-311150" lvl="0" marL="457200" rtl="0" algn="l">
              <a:lnSpc>
                <a:spcPct val="100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Ensure smooth data flow between components.</a:t>
            </a:r>
            <a:br>
              <a:rPr lang="en" sz="1300">
                <a:latin typeface="Marcellus"/>
                <a:ea typeface="Marcellus"/>
                <a:cs typeface="Marcellus"/>
                <a:sym typeface="Marcellus"/>
              </a:rPr>
            </a:br>
            <a:endParaRPr sz="1300">
              <a:latin typeface="Marcellus"/>
              <a:ea typeface="Marcellus"/>
              <a:cs typeface="Marcellus"/>
              <a:sym typeface="Marcellus"/>
            </a:endParaRPr>
          </a:p>
          <a:p>
            <a:pPr indent="0" lvl="0" marL="0" rtl="0" algn="l">
              <a:lnSpc>
                <a:spcPct val="100000"/>
              </a:lnSpc>
              <a:spcBef>
                <a:spcPts val="0"/>
              </a:spcBef>
              <a:spcAft>
                <a:spcPts val="0"/>
              </a:spcAft>
              <a:buNone/>
            </a:pPr>
            <a:r>
              <a:rPr b="1" lang="en" sz="1300">
                <a:latin typeface="Marcellus"/>
                <a:ea typeface="Marcellus"/>
                <a:cs typeface="Marcellus"/>
                <a:sym typeface="Marcellus"/>
              </a:rPr>
              <a:t>User Interface Enhancement:</a:t>
            </a:r>
            <a:br>
              <a:rPr b="1" lang="en" sz="1300">
                <a:latin typeface="Marcellus"/>
                <a:ea typeface="Marcellus"/>
                <a:cs typeface="Marcellus"/>
                <a:sym typeface="Marcellus"/>
              </a:rPr>
            </a:br>
            <a:endParaRPr b="1" sz="1300">
              <a:latin typeface="Marcellus"/>
              <a:ea typeface="Marcellus"/>
              <a:cs typeface="Marcellus"/>
              <a:sym typeface="Marcellus"/>
            </a:endParaRPr>
          </a:p>
          <a:p>
            <a:pPr indent="-311150" lvl="0" marL="457200" rtl="0" algn="l">
              <a:lnSpc>
                <a:spcPct val="100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Develop a functional web app for real-time food recognition.</a:t>
            </a:r>
            <a:br>
              <a:rPr lang="en" sz="1300">
                <a:latin typeface="Marcellus"/>
                <a:ea typeface="Marcellus"/>
                <a:cs typeface="Marcellus"/>
                <a:sym typeface="Marcellus"/>
              </a:rPr>
            </a:br>
            <a:endParaRPr sz="1300">
              <a:latin typeface="Marcellus"/>
              <a:ea typeface="Marcellus"/>
              <a:cs typeface="Marcellus"/>
              <a:sym typeface="Marcellus"/>
            </a:endParaRPr>
          </a:p>
          <a:p>
            <a:pPr indent="-311150" lvl="0" marL="457200" rtl="0" algn="l">
              <a:lnSpc>
                <a:spcPct val="100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Integrate API for dynamic calorie retrieval.</a:t>
            </a:r>
            <a:endParaRPr sz="1300">
              <a:latin typeface="Marcellus"/>
              <a:ea typeface="Marcellus"/>
              <a:cs typeface="Marcellus"/>
              <a:sym typeface="Marcellus"/>
            </a:endParaRPr>
          </a:p>
          <a:p>
            <a:pPr indent="0" lvl="0" marL="0" rtl="0" algn="l">
              <a:lnSpc>
                <a:spcPct val="100000"/>
              </a:lnSpc>
              <a:spcBef>
                <a:spcPts val="0"/>
              </a:spcBef>
              <a:spcAft>
                <a:spcPts val="0"/>
              </a:spcAft>
              <a:buNone/>
            </a:pPr>
            <a:r>
              <a:t/>
            </a:r>
            <a:endParaRPr>
              <a:latin typeface="Marcellus"/>
              <a:ea typeface="Marcellus"/>
              <a:cs typeface="Marcellus"/>
              <a:sym typeface="Marcellus"/>
            </a:endParaRPr>
          </a:p>
        </p:txBody>
      </p:sp>
      <p:sp>
        <p:nvSpPr>
          <p:cNvPr id="698" name="Google Shape;698;p57"/>
          <p:cNvSpPr txBox="1"/>
          <p:nvPr/>
        </p:nvSpPr>
        <p:spPr>
          <a:xfrm>
            <a:off x="6144000" y="4703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Thejaswini Mundargi</a:t>
            </a:r>
            <a:endParaRPr sz="1200">
              <a:solidFill>
                <a:schemeClr val="dk1"/>
              </a:solidFill>
              <a:latin typeface="Mulish"/>
              <a:ea typeface="Mulish"/>
              <a:cs typeface="Mulish"/>
              <a:sym typeface="Mulish"/>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8"/>
          <p:cNvSpPr txBox="1"/>
          <p:nvPr>
            <p:ph idx="1" type="body"/>
          </p:nvPr>
        </p:nvSpPr>
        <p:spPr>
          <a:xfrm>
            <a:off x="717000" y="763000"/>
            <a:ext cx="7710000" cy="33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Marcellus"/>
                <a:ea typeface="Marcellus"/>
                <a:cs typeface="Marcellus"/>
                <a:sym typeface="Marcellus"/>
              </a:rPr>
              <a:t>Testing &amp; Validation:</a:t>
            </a:r>
            <a:br>
              <a:rPr b="1" lang="en" sz="1300">
                <a:latin typeface="Marcellus"/>
                <a:ea typeface="Marcellus"/>
                <a:cs typeface="Marcellus"/>
                <a:sym typeface="Marcellus"/>
              </a:rPr>
            </a:br>
            <a:endParaRPr b="1" sz="1300">
              <a:latin typeface="Marcellus"/>
              <a:ea typeface="Marcellus"/>
              <a:cs typeface="Marcellus"/>
              <a:sym typeface="Marcellus"/>
            </a:endParaRPr>
          </a:p>
          <a:p>
            <a:pPr indent="-311150" lvl="0" marL="457200" rtl="0" algn="l">
              <a:lnSpc>
                <a:spcPct val="115000"/>
              </a:lnSpc>
              <a:spcBef>
                <a:spcPts val="1200"/>
              </a:spcBef>
              <a:spcAft>
                <a:spcPts val="0"/>
              </a:spcAft>
              <a:buClr>
                <a:schemeClr val="dk1"/>
              </a:buClr>
              <a:buSzPts val="1300"/>
              <a:buFont typeface="Marcellus"/>
              <a:buChar char="●"/>
            </a:pPr>
            <a:r>
              <a:rPr lang="en" sz="1300">
                <a:latin typeface="Marcellus"/>
                <a:ea typeface="Marcellus"/>
                <a:cs typeface="Marcellus"/>
                <a:sym typeface="Marcellus"/>
              </a:rPr>
              <a:t>Conduct extensive testing with real-world images.</a:t>
            </a:r>
            <a:br>
              <a:rPr lang="en" sz="1300">
                <a:latin typeface="Marcellus"/>
                <a:ea typeface="Marcellus"/>
                <a:cs typeface="Marcellus"/>
                <a:sym typeface="Marcellus"/>
              </a:rPr>
            </a:br>
            <a:endParaRPr sz="1300">
              <a:latin typeface="Marcellus"/>
              <a:ea typeface="Marcellus"/>
              <a:cs typeface="Marcellus"/>
              <a:sym typeface="Marcellus"/>
            </a:endParaRPr>
          </a:p>
          <a:p>
            <a:pPr indent="-311150" lvl="0" marL="457200" rtl="0" algn="l">
              <a:lnSpc>
                <a:spcPct val="115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Improve model robustness through iterative refinement.</a:t>
            </a:r>
            <a:br>
              <a:rPr lang="en" sz="1300">
                <a:latin typeface="Marcellus"/>
                <a:ea typeface="Marcellus"/>
                <a:cs typeface="Marcellus"/>
                <a:sym typeface="Marcellus"/>
              </a:rPr>
            </a:br>
            <a:endParaRPr sz="1300">
              <a:latin typeface="Marcellus"/>
              <a:ea typeface="Marcellus"/>
              <a:cs typeface="Marcellus"/>
              <a:sym typeface="Marcellus"/>
            </a:endParaRPr>
          </a:p>
          <a:p>
            <a:pPr indent="0" lvl="0" marL="0" rtl="0" algn="l">
              <a:lnSpc>
                <a:spcPct val="115000"/>
              </a:lnSpc>
              <a:spcBef>
                <a:spcPts val="1200"/>
              </a:spcBef>
              <a:spcAft>
                <a:spcPts val="0"/>
              </a:spcAft>
              <a:buNone/>
            </a:pPr>
            <a:r>
              <a:rPr b="1" lang="en" sz="1300">
                <a:latin typeface="Marcellus"/>
                <a:ea typeface="Marcellus"/>
                <a:cs typeface="Marcellus"/>
                <a:sym typeface="Marcellus"/>
              </a:rPr>
              <a:t>Final Report &amp; Presentation:</a:t>
            </a:r>
            <a:br>
              <a:rPr b="1" lang="en" sz="1300">
                <a:latin typeface="Marcellus"/>
                <a:ea typeface="Marcellus"/>
                <a:cs typeface="Marcellus"/>
                <a:sym typeface="Marcellus"/>
              </a:rPr>
            </a:br>
            <a:endParaRPr b="1" sz="1300">
              <a:latin typeface="Marcellus"/>
              <a:ea typeface="Marcellus"/>
              <a:cs typeface="Marcellus"/>
              <a:sym typeface="Marcellus"/>
            </a:endParaRPr>
          </a:p>
          <a:p>
            <a:pPr indent="-311150" lvl="0" marL="457200" rtl="0" algn="l">
              <a:lnSpc>
                <a:spcPct val="115000"/>
              </a:lnSpc>
              <a:spcBef>
                <a:spcPts val="1200"/>
              </a:spcBef>
              <a:spcAft>
                <a:spcPts val="0"/>
              </a:spcAft>
              <a:buClr>
                <a:schemeClr val="dk1"/>
              </a:buClr>
              <a:buSzPts val="1300"/>
              <a:buFont typeface="Marcellus"/>
              <a:buChar char="●"/>
            </a:pPr>
            <a:r>
              <a:rPr lang="en" sz="1300">
                <a:latin typeface="Marcellus"/>
                <a:ea typeface="Marcellus"/>
                <a:cs typeface="Marcellus"/>
                <a:sym typeface="Marcellus"/>
              </a:rPr>
              <a:t>Document results, methodology, and findings.</a:t>
            </a:r>
            <a:br>
              <a:rPr lang="en" sz="1300">
                <a:latin typeface="Marcellus"/>
                <a:ea typeface="Marcellus"/>
                <a:cs typeface="Marcellus"/>
                <a:sym typeface="Marcellus"/>
              </a:rPr>
            </a:br>
            <a:endParaRPr sz="1300">
              <a:latin typeface="Marcellus"/>
              <a:ea typeface="Marcellus"/>
              <a:cs typeface="Marcellus"/>
              <a:sym typeface="Marcellus"/>
            </a:endParaRPr>
          </a:p>
          <a:p>
            <a:pPr indent="-311150" lvl="0" marL="457200" rtl="0" algn="l">
              <a:lnSpc>
                <a:spcPct val="115000"/>
              </a:lnSpc>
              <a:spcBef>
                <a:spcPts val="0"/>
              </a:spcBef>
              <a:spcAft>
                <a:spcPts val="0"/>
              </a:spcAft>
              <a:buClr>
                <a:schemeClr val="dk1"/>
              </a:buClr>
              <a:buSzPts val="1300"/>
              <a:buFont typeface="Marcellus"/>
              <a:buChar char="●"/>
            </a:pPr>
            <a:r>
              <a:rPr lang="en" sz="1300">
                <a:latin typeface="Marcellus"/>
                <a:ea typeface="Marcellus"/>
                <a:cs typeface="Marcellus"/>
                <a:sym typeface="Marcellus"/>
              </a:rPr>
              <a:t>Prepare for final project submission and demonstration.</a:t>
            </a:r>
            <a:endParaRPr sz="1300">
              <a:latin typeface="Marcellus"/>
              <a:ea typeface="Marcellus"/>
              <a:cs typeface="Marcellus"/>
              <a:sym typeface="Marcellus"/>
            </a:endParaRPr>
          </a:p>
          <a:p>
            <a:pPr indent="0" lvl="0" marL="0" rtl="0" algn="l">
              <a:spcBef>
                <a:spcPts val="1200"/>
              </a:spcBef>
              <a:spcAft>
                <a:spcPts val="0"/>
              </a:spcAft>
              <a:buNone/>
            </a:pPr>
            <a:r>
              <a:t/>
            </a:r>
            <a:endParaRPr sz="1600">
              <a:latin typeface="Marcellus"/>
              <a:ea typeface="Marcellus"/>
              <a:cs typeface="Marcellus"/>
              <a:sym typeface="Marcellus"/>
            </a:endParaRPr>
          </a:p>
        </p:txBody>
      </p:sp>
      <p:sp>
        <p:nvSpPr>
          <p:cNvPr id="704" name="Google Shape;704;p58"/>
          <p:cNvSpPr txBox="1"/>
          <p:nvPr/>
        </p:nvSpPr>
        <p:spPr>
          <a:xfrm>
            <a:off x="6074100" y="4703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Thejaswini Mundargi</a:t>
            </a:r>
            <a:endParaRPr sz="1200">
              <a:solidFill>
                <a:schemeClr val="dk1"/>
              </a:solidFill>
              <a:latin typeface="Mulish"/>
              <a:ea typeface="Mulish"/>
              <a:cs typeface="Mulish"/>
              <a:sym typeface="Mulish"/>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9"/>
          <p:cNvSpPr txBox="1"/>
          <p:nvPr/>
        </p:nvSpPr>
        <p:spPr>
          <a:xfrm>
            <a:off x="1353600" y="1132650"/>
            <a:ext cx="6436800" cy="287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600">
                <a:solidFill>
                  <a:schemeClr val="dk1"/>
                </a:solidFill>
                <a:latin typeface="Marcellus"/>
                <a:ea typeface="Marcellus"/>
                <a:cs typeface="Marcellus"/>
                <a:sym typeface="Marcellus"/>
              </a:rPr>
              <a:t>Phase - llI</a:t>
            </a:r>
            <a:endParaRPr sz="7600">
              <a:solidFill>
                <a:schemeClr val="dk1"/>
              </a:solidFill>
              <a:latin typeface="Marcellus"/>
              <a:ea typeface="Marcellus"/>
              <a:cs typeface="Marcellus"/>
              <a:sym typeface="Marcellus"/>
            </a:endParaRPr>
          </a:p>
          <a:p>
            <a:pPr indent="0" lvl="0" marL="0" rtl="0" algn="ctr">
              <a:spcBef>
                <a:spcPts val="0"/>
              </a:spcBef>
              <a:spcAft>
                <a:spcPts val="0"/>
              </a:spcAft>
              <a:buNone/>
            </a:pPr>
            <a:r>
              <a:t/>
            </a:r>
            <a:endParaRPr sz="7600">
              <a:solidFill>
                <a:schemeClr val="dk1"/>
              </a:solidFill>
              <a:latin typeface="Marcellus"/>
              <a:ea typeface="Marcellus"/>
              <a:cs typeface="Marcellus"/>
              <a:sym typeface="Marcellus"/>
            </a:endParaRPr>
          </a:p>
          <a:p>
            <a:pPr indent="0" lvl="0" marL="0" rtl="0" algn="ctr">
              <a:spcBef>
                <a:spcPts val="0"/>
              </a:spcBef>
              <a:spcAft>
                <a:spcPts val="0"/>
              </a:spcAft>
              <a:buNone/>
            </a:pPr>
            <a:r>
              <a:rPr lang="en" sz="2300">
                <a:solidFill>
                  <a:schemeClr val="dk1"/>
                </a:solidFill>
                <a:latin typeface="Marcellus"/>
                <a:ea typeface="Marcellus"/>
                <a:cs typeface="Marcellus"/>
                <a:sym typeface="Marcellus"/>
              </a:rPr>
              <a:t>Date : 20 April 2025</a:t>
            </a:r>
            <a:endParaRPr sz="2300">
              <a:solidFill>
                <a:schemeClr val="dk1"/>
              </a:solidFill>
              <a:latin typeface="Marcellus"/>
              <a:ea typeface="Marcellus"/>
              <a:cs typeface="Marcellus"/>
              <a:sym typeface="Marcellu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0"/>
          <p:cNvSpPr txBox="1"/>
          <p:nvPr>
            <p:ph type="title"/>
          </p:nvPr>
        </p:nvSpPr>
        <p:spPr>
          <a:xfrm>
            <a:off x="578725" y="6287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150">
                <a:solidFill>
                  <a:schemeClr val="accent6"/>
                </a:solidFill>
              </a:rPr>
              <a:t>Final Model Integration Architecture</a:t>
            </a:r>
            <a:endParaRPr sz="2150">
              <a:solidFill>
                <a:schemeClr val="accent6"/>
              </a:solidFill>
            </a:endParaRPr>
          </a:p>
          <a:p>
            <a:pPr indent="0" lvl="0" marL="0" rtl="0" algn="l">
              <a:spcBef>
                <a:spcPts val="1000"/>
              </a:spcBef>
              <a:spcAft>
                <a:spcPts val="0"/>
              </a:spcAft>
              <a:buNone/>
            </a:pPr>
            <a:r>
              <a:t/>
            </a:r>
            <a:endParaRPr/>
          </a:p>
        </p:txBody>
      </p:sp>
      <p:sp>
        <p:nvSpPr>
          <p:cNvPr id="715" name="Google Shape;715;p60"/>
          <p:cNvSpPr txBox="1"/>
          <p:nvPr>
            <p:ph idx="1" type="body"/>
          </p:nvPr>
        </p:nvSpPr>
        <p:spPr>
          <a:xfrm>
            <a:off x="780175" y="534975"/>
            <a:ext cx="8263200" cy="43899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b="1" lang="en">
                <a:solidFill>
                  <a:schemeClr val="accent6"/>
                </a:solidFill>
                <a:latin typeface="Marcellus"/>
                <a:ea typeface="Marcellus"/>
                <a:cs typeface="Marcellus"/>
                <a:sym typeface="Marcellus"/>
              </a:rPr>
              <a:t>Key Components </a:t>
            </a:r>
            <a:r>
              <a:rPr lang="en">
                <a:solidFill>
                  <a:schemeClr val="accent6"/>
                </a:solidFill>
                <a:latin typeface="Marcellus"/>
                <a:ea typeface="Marcellus"/>
                <a:cs typeface="Marcellus"/>
                <a:sym typeface="Marcellus"/>
              </a:rPr>
              <a:t>:</a:t>
            </a:r>
            <a:endParaRPr>
              <a:solidFill>
                <a:schemeClr val="accent6"/>
              </a:solidFill>
              <a:latin typeface="Marcellus"/>
              <a:ea typeface="Marcellus"/>
              <a:cs typeface="Marcellus"/>
              <a:sym typeface="Marcellus"/>
            </a:endParaRPr>
          </a:p>
          <a:p>
            <a:pPr indent="-304800" lvl="0" marL="457200" rtl="0" algn="just">
              <a:lnSpc>
                <a:spcPct val="150000"/>
              </a:lnSpc>
              <a:spcBef>
                <a:spcPts val="1000"/>
              </a:spcBef>
              <a:spcAft>
                <a:spcPts val="0"/>
              </a:spcAft>
              <a:buClr>
                <a:schemeClr val="accent6"/>
              </a:buClr>
              <a:buSzPts val="1200"/>
              <a:buFont typeface="Roboto"/>
              <a:buAutoNum type="arabicPeriod"/>
            </a:pPr>
            <a:r>
              <a:rPr b="1" lang="en" sz="1200">
                <a:solidFill>
                  <a:schemeClr val="accent6"/>
                </a:solidFill>
                <a:latin typeface="Marcellus"/>
                <a:ea typeface="Marcellus"/>
                <a:cs typeface="Marcellus"/>
                <a:sym typeface="Marcellus"/>
              </a:rPr>
              <a:t>Input Layer</a:t>
            </a:r>
            <a:r>
              <a:rPr lang="en" sz="1200">
                <a:solidFill>
                  <a:schemeClr val="accent6"/>
                </a:solidFill>
                <a:latin typeface="Marcellus"/>
                <a:ea typeface="Marcellus"/>
                <a:cs typeface="Marcellus"/>
                <a:sym typeface="Marcellus"/>
              </a:rPr>
              <a:t>:</a:t>
            </a:r>
            <a:endParaRPr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Marcellus"/>
              <a:buChar char="○"/>
            </a:pPr>
            <a:r>
              <a:rPr lang="en">
                <a:solidFill>
                  <a:schemeClr val="accent6"/>
                </a:solidFill>
                <a:latin typeface="Marcellus"/>
                <a:ea typeface="Marcellus"/>
                <a:cs typeface="Marcellus"/>
                <a:sym typeface="Marcellus"/>
              </a:rPr>
              <a:t>User uploads meal image (CNN) or logs meal data (MLP/RNN).</a:t>
            </a:r>
            <a:endParaRPr>
              <a:solidFill>
                <a:schemeClr val="accent6"/>
              </a:solidFill>
              <a:latin typeface="Marcellus"/>
              <a:ea typeface="Marcellus"/>
              <a:cs typeface="Marcellus"/>
              <a:sym typeface="Marcellus"/>
            </a:endParaRPr>
          </a:p>
          <a:p>
            <a:pPr indent="-304800" lvl="0" marL="457200" rtl="0" algn="just">
              <a:lnSpc>
                <a:spcPct val="150000"/>
              </a:lnSpc>
              <a:spcBef>
                <a:spcPts val="0"/>
              </a:spcBef>
              <a:spcAft>
                <a:spcPts val="0"/>
              </a:spcAft>
              <a:buClr>
                <a:schemeClr val="accent6"/>
              </a:buClr>
              <a:buSzPts val="1200"/>
              <a:buFont typeface="Roboto"/>
              <a:buAutoNum type="arabicPeriod"/>
            </a:pPr>
            <a:r>
              <a:rPr b="1" lang="en" sz="1200">
                <a:solidFill>
                  <a:schemeClr val="accent6"/>
                </a:solidFill>
                <a:latin typeface="Marcellus"/>
                <a:ea typeface="Marcellus"/>
                <a:cs typeface="Marcellus"/>
                <a:sym typeface="Marcellus"/>
              </a:rPr>
              <a:t>Processing Layer : Model Orchestration</a:t>
            </a:r>
            <a:r>
              <a:rPr lang="en" sz="1200">
                <a:solidFill>
                  <a:schemeClr val="accent6"/>
                </a:solidFill>
                <a:latin typeface="Marcellus"/>
                <a:ea typeface="Marcellus"/>
                <a:cs typeface="Marcellus"/>
                <a:sym typeface="Marcellus"/>
              </a:rPr>
              <a:t>:</a:t>
            </a:r>
            <a:endParaRPr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Roboto"/>
              <a:buChar char="○"/>
            </a:pPr>
            <a:r>
              <a:rPr b="1" lang="en">
                <a:solidFill>
                  <a:schemeClr val="accent6"/>
                </a:solidFill>
                <a:latin typeface="Marcellus"/>
                <a:ea typeface="Marcellus"/>
                <a:cs typeface="Marcellus"/>
                <a:sym typeface="Marcellus"/>
              </a:rPr>
              <a:t>CNN</a:t>
            </a:r>
            <a:r>
              <a:rPr lang="en">
                <a:solidFill>
                  <a:schemeClr val="accent6"/>
                </a:solidFill>
                <a:latin typeface="Marcellus"/>
                <a:ea typeface="Marcellus"/>
                <a:cs typeface="Marcellus"/>
                <a:sym typeface="Marcellus"/>
              </a:rPr>
              <a:t> → Classifies food (Food-101 dataset).</a:t>
            </a:r>
            <a:endParaRPr>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Roboto"/>
              <a:buChar char="○"/>
            </a:pPr>
            <a:r>
              <a:rPr b="1" lang="en">
                <a:solidFill>
                  <a:schemeClr val="accent6"/>
                </a:solidFill>
                <a:latin typeface="Marcellus"/>
                <a:ea typeface="Marcellus"/>
                <a:cs typeface="Marcellus"/>
                <a:sym typeface="Marcellus"/>
              </a:rPr>
              <a:t>MLP</a:t>
            </a:r>
            <a:r>
              <a:rPr lang="en">
                <a:solidFill>
                  <a:schemeClr val="accent6"/>
                </a:solidFill>
                <a:latin typeface="Marcellus"/>
                <a:ea typeface="Marcellus"/>
                <a:cs typeface="Marcellus"/>
                <a:sym typeface="Marcellus"/>
              </a:rPr>
              <a:t> → Estimates calories (USDA data).</a:t>
            </a:r>
            <a:endParaRPr>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Roboto"/>
              <a:buChar char="○"/>
            </a:pPr>
            <a:r>
              <a:rPr b="1" lang="en">
                <a:solidFill>
                  <a:schemeClr val="accent6"/>
                </a:solidFill>
                <a:latin typeface="Marcellus"/>
                <a:ea typeface="Marcellus"/>
                <a:cs typeface="Marcellus"/>
                <a:sym typeface="Marcellus"/>
              </a:rPr>
              <a:t>RNN</a:t>
            </a:r>
            <a:r>
              <a:rPr lang="en">
                <a:solidFill>
                  <a:schemeClr val="accent6"/>
                </a:solidFill>
                <a:latin typeface="Marcellus"/>
                <a:ea typeface="Marcellus"/>
                <a:cs typeface="Marcellus"/>
                <a:sym typeface="Marcellus"/>
              </a:rPr>
              <a:t> → Analyzes meal patterns (historical user data).</a:t>
            </a:r>
            <a:endParaRPr>
              <a:solidFill>
                <a:schemeClr val="accent6"/>
              </a:solidFill>
              <a:latin typeface="Marcellus"/>
              <a:ea typeface="Marcellus"/>
              <a:cs typeface="Marcellus"/>
              <a:sym typeface="Marcellus"/>
            </a:endParaRPr>
          </a:p>
          <a:p>
            <a:pPr indent="-304800" lvl="0" marL="457200" rtl="0" algn="just">
              <a:lnSpc>
                <a:spcPct val="150000"/>
              </a:lnSpc>
              <a:spcBef>
                <a:spcPts val="0"/>
              </a:spcBef>
              <a:spcAft>
                <a:spcPts val="0"/>
              </a:spcAft>
              <a:buClr>
                <a:schemeClr val="accent6"/>
              </a:buClr>
              <a:buSzPts val="1200"/>
              <a:buFont typeface="Roboto"/>
              <a:buAutoNum type="arabicPeriod"/>
            </a:pPr>
            <a:r>
              <a:rPr b="1" lang="en" sz="1200">
                <a:solidFill>
                  <a:schemeClr val="accent6"/>
                </a:solidFill>
                <a:latin typeface="Marcellus"/>
                <a:ea typeface="Marcellus"/>
                <a:cs typeface="Marcellus"/>
                <a:sym typeface="Marcellus"/>
              </a:rPr>
              <a:t>API Layer</a:t>
            </a:r>
            <a:r>
              <a:rPr lang="en" sz="1200">
                <a:solidFill>
                  <a:schemeClr val="accent6"/>
                </a:solidFill>
                <a:latin typeface="Marcellus"/>
                <a:ea typeface="Marcellus"/>
                <a:cs typeface="Marcellus"/>
                <a:sym typeface="Marcellus"/>
              </a:rPr>
              <a:t>:</a:t>
            </a:r>
            <a:endParaRPr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Roboto"/>
              <a:buChar char="○"/>
            </a:pPr>
            <a:r>
              <a:rPr b="1" lang="en">
                <a:solidFill>
                  <a:schemeClr val="accent6"/>
                </a:solidFill>
                <a:latin typeface="Marcellus"/>
                <a:ea typeface="Marcellus"/>
                <a:cs typeface="Marcellus"/>
                <a:sym typeface="Marcellus"/>
              </a:rPr>
              <a:t>REST Endpoints</a:t>
            </a:r>
            <a:r>
              <a:rPr lang="en">
                <a:solidFill>
                  <a:schemeClr val="accent6"/>
                </a:solidFill>
                <a:latin typeface="Marcellus"/>
                <a:ea typeface="Marcellus"/>
                <a:cs typeface="Marcellus"/>
                <a:sym typeface="Marcellus"/>
              </a:rPr>
              <a:t>:</a:t>
            </a:r>
            <a:endParaRPr>
              <a:solidFill>
                <a:schemeClr val="accent6"/>
              </a:solidFill>
              <a:latin typeface="Marcellus"/>
              <a:ea typeface="Marcellus"/>
              <a:cs typeface="Marcellus"/>
              <a:sym typeface="Marcellus"/>
            </a:endParaRPr>
          </a:p>
          <a:p>
            <a:pPr indent="-304800" lvl="2" marL="1371600" rtl="0" algn="just">
              <a:lnSpc>
                <a:spcPct val="150000"/>
              </a:lnSpc>
              <a:spcBef>
                <a:spcPts val="0"/>
              </a:spcBef>
              <a:spcAft>
                <a:spcPts val="0"/>
              </a:spcAft>
              <a:buClr>
                <a:schemeClr val="accent6"/>
              </a:buClr>
              <a:buSzPts val="1200"/>
              <a:buFont typeface="Roboto"/>
              <a:buChar char="■"/>
            </a:pPr>
            <a:r>
              <a:rPr lang="en">
                <a:solidFill>
                  <a:schemeClr val="accent6"/>
                </a:solidFill>
                <a:latin typeface="Marcellus"/>
                <a:ea typeface="Marcellus"/>
                <a:cs typeface="Marcellus"/>
                <a:sym typeface="Marcellus"/>
              </a:rPr>
              <a:t>/predict_food (POST image → returns food class).</a:t>
            </a:r>
            <a:endParaRPr>
              <a:solidFill>
                <a:schemeClr val="accent6"/>
              </a:solidFill>
              <a:latin typeface="Marcellus"/>
              <a:ea typeface="Marcellus"/>
              <a:cs typeface="Marcellus"/>
              <a:sym typeface="Marcellus"/>
            </a:endParaRPr>
          </a:p>
          <a:p>
            <a:pPr indent="-304800" lvl="2" marL="1371600" rtl="0" algn="just">
              <a:lnSpc>
                <a:spcPct val="150000"/>
              </a:lnSpc>
              <a:spcBef>
                <a:spcPts val="0"/>
              </a:spcBef>
              <a:spcAft>
                <a:spcPts val="0"/>
              </a:spcAft>
              <a:buClr>
                <a:schemeClr val="accent6"/>
              </a:buClr>
              <a:buSzPts val="1200"/>
              <a:buFont typeface="Roboto"/>
              <a:buChar char="■"/>
            </a:pPr>
            <a:r>
              <a:rPr lang="en">
                <a:solidFill>
                  <a:schemeClr val="accent6"/>
                </a:solidFill>
                <a:latin typeface="Marcellus"/>
                <a:ea typeface="Marcellus"/>
                <a:cs typeface="Marcellus"/>
                <a:sym typeface="Marcellus"/>
              </a:rPr>
              <a:t>/estimate_calories (POST food + portion → returns calories).</a:t>
            </a:r>
            <a:endParaRPr>
              <a:solidFill>
                <a:schemeClr val="accent6"/>
              </a:solidFill>
              <a:latin typeface="Marcellus"/>
              <a:ea typeface="Marcellus"/>
              <a:cs typeface="Marcellus"/>
              <a:sym typeface="Marcellus"/>
            </a:endParaRPr>
          </a:p>
          <a:p>
            <a:pPr indent="-304800" lvl="2" marL="1371600" rtl="0" algn="just">
              <a:lnSpc>
                <a:spcPct val="150000"/>
              </a:lnSpc>
              <a:spcBef>
                <a:spcPts val="0"/>
              </a:spcBef>
              <a:spcAft>
                <a:spcPts val="0"/>
              </a:spcAft>
              <a:buClr>
                <a:schemeClr val="accent6"/>
              </a:buClr>
              <a:buSzPts val="1200"/>
              <a:buFont typeface="Roboto"/>
              <a:buChar char="■"/>
            </a:pPr>
            <a:r>
              <a:rPr lang="en">
                <a:solidFill>
                  <a:schemeClr val="accent6"/>
                </a:solidFill>
                <a:latin typeface="Marcellus"/>
                <a:ea typeface="Marcellus"/>
                <a:cs typeface="Marcellus"/>
                <a:sym typeface="Marcellus"/>
              </a:rPr>
              <a:t>/analyze_habits (POST meal history → returns insights).</a:t>
            </a:r>
            <a:endParaRPr b="1">
              <a:solidFill>
                <a:schemeClr val="accent6"/>
              </a:solidFill>
              <a:latin typeface="Marcellus"/>
              <a:ea typeface="Marcellus"/>
              <a:cs typeface="Marcellus"/>
              <a:sym typeface="Marcellus"/>
            </a:endParaRPr>
          </a:p>
          <a:p>
            <a:pPr indent="-304800" lvl="0" marL="457200" rtl="0" algn="just">
              <a:lnSpc>
                <a:spcPct val="150000"/>
              </a:lnSpc>
              <a:spcBef>
                <a:spcPts val="0"/>
              </a:spcBef>
              <a:spcAft>
                <a:spcPts val="0"/>
              </a:spcAft>
              <a:buClr>
                <a:schemeClr val="accent6"/>
              </a:buClr>
              <a:buSzPts val="1200"/>
              <a:buFont typeface="Roboto"/>
              <a:buAutoNum type="arabicPeriod"/>
            </a:pPr>
            <a:r>
              <a:rPr b="1" lang="en" sz="1200">
                <a:solidFill>
                  <a:schemeClr val="accent6"/>
                </a:solidFill>
                <a:latin typeface="Marcellus"/>
                <a:ea typeface="Marcellus"/>
                <a:cs typeface="Marcellus"/>
                <a:sym typeface="Marcellus"/>
              </a:rPr>
              <a:t>Output Layer</a:t>
            </a:r>
            <a:r>
              <a:rPr lang="en" sz="1200">
                <a:solidFill>
                  <a:schemeClr val="accent6"/>
                </a:solidFill>
                <a:latin typeface="Marcellus"/>
                <a:ea typeface="Marcellus"/>
                <a:cs typeface="Marcellus"/>
                <a:sym typeface="Marcellus"/>
              </a:rPr>
              <a:t>:</a:t>
            </a:r>
            <a:endParaRPr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Marcellus"/>
              <a:buChar char="○"/>
            </a:pPr>
            <a:r>
              <a:rPr lang="en">
                <a:solidFill>
                  <a:schemeClr val="accent6"/>
                </a:solidFill>
                <a:latin typeface="Marcellus"/>
                <a:ea typeface="Marcellus"/>
                <a:cs typeface="Marcellus"/>
                <a:sym typeface="Marcellus"/>
              </a:rPr>
              <a:t>Structured JSON report combining all predictions.</a:t>
            </a:r>
            <a:endParaRPr>
              <a:solidFill>
                <a:schemeClr val="accent6"/>
              </a:solidFill>
              <a:latin typeface="Marcellus"/>
              <a:ea typeface="Marcellus"/>
              <a:cs typeface="Marcellus"/>
              <a:sym typeface="Marcellus"/>
            </a:endParaRPr>
          </a:p>
          <a:p>
            <a:pPr indent="-304800" lvl="1" marL="914400" rtl="0" algn="just">
              <a:lnSpc>
                <a:spcPct val="115000"/>
              </a:lnSpc>
              <a:spcBef>
                <a:spcPts val="0"/>
              </a:spcBef>
              <a:spcAft>
                <a:spcPts val="0"/>
              </a:spcAft>
              <a:buClr>
                <a:schemeClr val="accent6"/>
              </a:buClr>
              <a:buSzPts val="1200"/>
              <a:buFont typeface="Roboto"/>
              <a:buChar char="○"/>
            </a:pPr>
            <a:r>
              <a:rPr lang="en">
                <a:solidFill>
                  <a:schemeClr val="accent6"/>
                </a:solidFill>
                <a:latin typeface="Marcellus"/>
                <a:ea typeface="Marcellus"/>
                <a:cs typeface="Marcellus"/>
                <a:sym typeface="Marcellus"/>
              </a:rPr>
              <a:t>User Interface: Displays results in a dashboard (Streamlit/Flask).</a:t>
            </a:r>
            <a:endParaRPr>
              <a:solidFill>
                <a:schemeClr val="accent6"/>
              </a:solidFill>
              <a:latin typeface="Marcellus"/>
              <a:ea typeface="Marcellus"/>
              <a:cs typeface="Marcellus"/>
              <a:sym typeface="Marcellus"/>
            </a:endParaRPr>
          </a:p>
          <a:p>
            <a:pPr indent="0" lvl="0" marL="914400" rtl="0" algn="l">
              <a:lnSpc>
                <a:spcPct val="150000"/>
              </a:lnSpc>
              <a:spcBef>
                <a:spcPts val="1600"/>
              </a:spcBef>
              <a:spcAft>
                <a:spcPts val="0"/>
              </a:spcAft>
              <a:buNone/>
            </a:pPr>
            <a:r>
              <a:t/>
            </a:r>
            <a:endParaRPr sz="1100">
              <a:solidFill>
                <a:schemeClr val="accent6"/>
              </a:solidFill>
              <a:latin typeface="Marcellus"/>
              <a:ea typeface="Marcellus"/>
              <a:cs typeface="Marcellus"/>
              <a:sym typeface="Marcellus"/>
            </a:endParaRPr>
          </a:p>
          <a:p>
            <a:pPr indent="0" lvl="0" marL="0" rtl="0" algn="l">
              <a:spcBef>
                <a:spcPts val="1000"/>
              </a:spcBef>
              <a:spcAft>
                <a:spcPts val="0"/>
              </a:spcAft>
              <a:buNone/>
            </a:pPr>
            <a:r>
              <a:t/>
            </a:r>
            <a:endParaRPr/>
          </a:p>
        </p:txBody>
      </p:sp>
      <p:sp>
        <p:nvSpPr>
          <p:cNvPr id="716" name="Google Shape;716;p60"/>
          <p:cNvSpPr txBox="1"/>
          <p:nvPr/>
        </p:nvSpPr>
        <p:spPr>
          <a:xfrm>
            <a:off x="4653025" y="47586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sh"/>
              <a:ea typeface="Mulish"/>
              <a:cs typeface="Mulish"/>
              <a:sym typeface="Mulish"/>
            </a:endParaRPr>
          </a:p>
        </p:txBody>
      </p:sp>
      <p:sp>
        <p:nvSpPr>
          <p:cNvPr id="717" name="Google Shape;717;p60"/>
          <p:cNvSpPr txBox="1"/>
          <p:nvPr/>
        </p:nvSpPr>
        <p:spPr>
          <a:xfrm>
            <a:off x="6329550" y="47586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C</a:t>
            </a:r>
            <a:r>
              <a:rPr lang="en" sz="1100">
                <a:solidFill>
                  <a:schemeClr val="dk1"/>
                </a:solidFill>
                <a:latin typeface="Mulish"/>
                <a:ea typeface="Mulish"/>
                <a:cs typeface="Mulish"/>
                <a:sym typeface="Mulish"/>
              </a:rPr>
              <a:t>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1"/>
          <p:cNvSpPr txBox="1"/>
          <p:nvPr>
            <p:ph type="title"/>
          </p:nvPr>
        </p:nvSpPr>
        <p:spPr>
          <a:xfrm>
            <a:off x="720000" y="209150"/>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150">
                <a:solidFill>
                  <a:schemeClr val="accent6"/>
                </a:solidFill>
              </a:rPr>
              <a:t>Final Model Integration Architecture</a:t>
            </a:r>
            <a:endParaRPr sz="2150">
              <a:solidFill>
                <a:schemeClr val="accent6"/>
              </a:solidFill>
            </a:endParaRPr>
          </a:p>
          <a:p>
            <a:pPr indent="0" lvl="0" marL="0" rtl="0" algn="l">
              <a:spcBef>
                <a:spcPts val="1000"/>
              </a:spcBef>
              <a:spcAft>
                <a:spcPts val="0"/>
              </a:spcAft>
              <a:buNone/>
            </a:pPr>
            <a:r>
              <a:t/>
            </a:r>
            <a:endParaRPr/>
          </a:p>
        </p:txBody>
      </p:sp>
      <p:sp>
        <p:nvSpPr>
          <p:cNvPr id="723" name="Google Shape;723;p61"/>
          <p:cNvSpPr txBox="1"/>
          <p:nvPr>
            <p:ph idx="1" type="body"/>
          </p:nvPr>
        </p:nvSpPr>
        <p:spPr>
          <a:xfrm>
            <a:off x="4102900" y="781850"/>
            <a:ext cx="4125900" cy="3967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This flowchart visually represents a food analysis pipeline using deep learning and web technologies. </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15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It begins with </a:t>
            </a:r>
            <a:r>
              <a:rPr b="1" lang="en" sz="1200">
                <a:solidFill>
                  <a:schemeClr val="accent6"/>
                </a:solidFill>
                <a:latin typeface="Marcellus"/>
                <a:ea typeface="Marcellus"/>
                <a:cs typeface="Marcellus"/>
                <a:sym typeface="Marcellus"/>
              </a:rPr>
              <a:t>User Inputs</a:t>
            </a:r>
            <a:r>
              <a:rPr lang="en" sz="1200">
                <a:solidFill>
                  <a:schemeClr val="accent6"/>
                </a:solidFill>
                <a:latin typeface="Marcellus"/>
                <a:ea typeface="Marcellus"/>
                <a:cs typeface="Marcellus"/>
                <a:sym typeface="Marcellus"/>
              </a:rPr>
              <a:t>, which are processed by three AI models: a </a:t>
            </a:r>
            <a:r>
              <a:rPr b="1" lang="en" sz="1200">
                <a:solidFill>
                  <a:schemeClr val="accent6"/>
                </a:solidFill>
                <a:latin typeface="Marcellus"/>
                <a:ea typeface="Marcellus"/>
                <a:cs typeface="Marcellus"/>
                <a:sym typeface="Marcellus"/>
              </a:rPr>
              <a:t>CNN</a:t>
            </a:r>
            <a:r>
              <a:rPr lang="en" sz="1200">
                <a:solidFill>
                  <a:schemeClr val="accent6"/>
                </a:solidFill>
                <a:latin typeface="Marcellus"/>
                <a:ea typeface="Marcellus"/>
                <a:cs typeface="Marcellus"/>
                <a:sym typeface="Marcellus"/>
              </a:rPr>
              <a:t> for food classification from images, an </a:t>
            </a:r>
            <a:r>
              <a:rPr b="1" lang="en" sz="1200">
                <a:solidFill>
                  <a:schemeClr val="accent6"/>
                </a:solidFill>
                <a:latin typeface="Marcellus"/>
                <a:ea typeface="Marcellus"/>
                <a:cs typeface="Marcellus"/>
                <a:sym typeface="Marcellus"/>
              </a:rPr>
              <a:t>MLP</a:t>
            </a:r>
            <a:r>
              <a:rPr lang="en" sz="1200">
                <a:solidFill>
                  <a:schemeClr val="accent6"/>
                </a:solidFill>
                <a:latin typeface="Marcellus"/>
                <a:ea typeface="Marcellus"/>
                <a:cs typeface="Marcellus"/>
                <a:sym typeface="Marcellus"/>
              </a:rPr>
              <a:t> for calorie estimation based on food and portion size, and an </a:t>
            </a:r>
            <a:r>
              <a:rPr b="1" lang="en" sz="1200">
                <a:solidFill>
                  <a:schemeClr val="accent6"/>
                </a:solidFill>
                <a:latin typeface="Marcellus"/>
                <a:ea typeface="Marcellus"/>
                <a:cs typeface="Marcellus"/>
                <a:sym typeface="Marcellus"/>
              </a:rPr>
              <a:t>RNN</a:t>
            </a:r>
            <a:r>
              <a:rPr lang="en" sz="1200">
                <a:solidFill>
                  <a:schemeClr val="accent6"/>
                </a:solidFill>
                <a:latin typeface="Marcellus"/>
                <a:ea typeface="Marcellus"/>
                <a:cs typeface="Marcellus"/>
                <a:sym typeface="Marcellus"/>
              </a:rPr>
              <a:t> for generating insights from meal history. </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15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These outputs feed into an </a:t>
            </a:r>
            <a:r>
              <a:rPr b="1" lang="en" sz="1200">
                <a:solidFill>
                  <a:schemeClr val="accent6"/>
                </a:solidFill>
                <a:latin typeface="Marcellus"/>
                <a:ea typeface="Marcellus"/>
                <a:cs typeface="Marcellus"/>
                <a:sym typeface="Marcellus"/>
              </a:rPr>
              <a:t>API Gateway</a:t>
            </a:r>
            <a:r>
              <a:rPr lang="en" sz="1200">
                <a:solidFill>
                  <a:schemeClr val="accent6"/>
                </a:solidFill>
                <a:latin typeface="Marcellus"/>
                <a:ea typeface="Marcellus"/>
                <a:cs typeface="Marcellus"/>
                <a:sym typeface="Marcellus"/>
              </a:rPr>
              <a:t> (using Flask or FastAPI), which compiles the data into a </a:t>
            </a:r>
            <a:r>
              <a:rPr b="1" lang="en" sz="1200">
                <a:solidFill>
                  <a:schemeClr val="accent6"/>
                </a:solidFill>
                <a:latin typeface="Marcellus"/>
                <a:ea typeface="Marcellus"/>
                <a:cs typeface="Marcellus"/>
                <a:sym typeface="Marcellus"/>
              </a:rPr>
              <a:t>Structured JSON Report</a:t>
            </a:r>
            <a:r>
              <a:rPr lang="en" sz="1200">
                <a:solidFill>
                  <a:schemeClr val="accent6"/>
                </a:solidFill>
                <a:latin typeface="Marcellus"/>
                <a:ea typeface="Marcellus"/>
                <a:cs typeface="Marcellus"/>
                <a:sym typeface="Marcellus"/>
              </a:rPr>
              <a:t>. </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15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The report is then visualized on a </a:t>
            </a:r>
            <a:r>
              <a:rPr b="1" lang="en" sz="1200">
                <a:solidFill>
                  <a:schemeClr val="accent6"/>
                </a:solidFill>
                <a:latin typeface="Marcellus"/>
                <a:ea typeface="Marcellus"/>
                <a:cs typeface="Marcellus"/>
                <a:sym typeface="Marcellus"/>
              </a:rPr>
              <a:t>Web Dashboard</a:t>
            </a:r>
            <a:r>
              <a:rPr lang="en" sz="1200">
                <a:solidFill>
                  <a:schemeClr val="accent6"/>
                </a:solidFill>
                <a:latin typeface="Marcellus"/>
                <a:ea typeface="Marcellus"/>
                <a:cs typeface="Marcellus"/>
                <a:sym typeface="Marcellus"/>
              </a:rPr>
              <a:t> (built with Streamlit) and deployed to the cloud via </a:t>
            </a:r>
            <a:r>
              <a:rPr b="1" lang="en" sz="1200">
                <a:solidFill>
                  <a:schemeClr val="accent6"/>
                </a:solidFill>
                <a:latin typeface="Marcellus"/>
                <a:ea typeface="Marcellus"/>
                <a:cs typeface="Marcellus"/>
                <a:sym typeface="Marcellus"/>
              </a:rPr>
              <a:t>AWS or Heroku</a:t>
            </a:r>
            <a:r>
              <a:rPr lang="en" sz="1200">
                <a:solidFill>
                  <a:schemeClr val="accent6"/>
                </a:solidFill>
                <a:latin typeface="Marcellus"/>
                <a:ea typeface="Marcellus"/>
                <a:cs typeface="Marcellus"/>
                <a:sym typeface="Marcellus"/>
              </a:rPr>
              <a:t>. </a:t>
            </a:r>
            <a:endParaRPr sz="1200">
              <a:solidFill>
                <a:schemeClr val="accent6"/>
              </a:solidFill>
              <a:latin typeface="Marcellus"/>
              <a:ea typeface="Marcellus"/>
              <a:cs typeface="Marcellus"/>
              <a:sym typeface="Marcellus"/>
            </a:endParaRPr>
          </a:p>
          <a:p>
            <a:pPr indent="0" lvl="0" marL="0" rtl="0" algn="l">
              <a:spcBef>
                <a:spcPts val="1200"/>
              </a:spcBef>
              <a:spcAft>
                <a:spcPts val="0"/>
              </a:spcAft>
              <a:buNone/>
            </a:pPr>
            <a:r>
              <a:t/>
            </a:r>
            <a:endParaRPr sz="1500"/>
          </a:p>
        </p:txBody>
      </p:sp>
      <p:pic>
        <p:nvPicPr>
          <p:cNvPr id="724" name="Google Shape;724;p61"/>
          <p:cNvPicPr preferRelativeResize="0"/>
          <p:nvPr/>
        </p:nvPicPr>
        <p:blipFill>
          <a:blip r:embed="rId3">
            <a:alphaModFix/>
          </a:blip>
          <a:stretch>
            <a:fillRect/>
          </a:stretch>
        </p:blipFill>
        <p:spPr>
          <a:xfrm>
            <a:off x="808825" y="781838"/>
            <a:ext cx="3000000" cy="4158374"/>
          </a:xfrm>
          <a:prstGeom prst="rect">
            <a:avLst/>
          </a:prstGeom>
          <a:noFill/>
          <a:ln>
            <a:noFill/>
          </a:ln>
        </p:spPr>
      </p:pic>
      <p:sp>
        <p:nvSpPr>
          <p:cNvPr id="725" name="Google Shape;725;p61"/>
          <p:cNvSpPr txBox="1"/>
          <p:nvPr/>
        </p:nvSpPr>
        <p:spPr>
          <a:xfrm>
            <a:off x="6621875" y="47493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ph type="title"/>
          </p:nvPr>
        </p:nvSpPr>
        <p:spPr>
          <a:xfrm>
            <a:off x="729650" y="216425"/>
            <a:ext cx="79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CNN Model</a:t>
            </a:r>
            <a:endParaRPr/>
          </a:p>
        </p:txBody>
      </p:sp>
      <p:sp>
        <p:nvSpPr>
          <p:cNvPr id="731" name="Google Shape;731;p62"/>
          <p:cNvSpPr txBox="1"/>
          <p:nvPr/>
        </p:nvSpPr>
        <p:spPr>
          <a:xfrm>
            <a:off x="5615575" y="4837200"/>
            <a:ext cx="35283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b="0" i="0" sz="1200" u="none" cap="none" strike="noStrike">
              <a:solidFill>
                <a:schemeClr val="dk1"/>
              </a:solidFill>
              <a:latin typeface="Mulish"/>
              <a:ea typeface="Mulish"/>
              <a:cs typeface="Mulish"/>
              <a:sym typeface="Mulish"/>
            </a:endParaRPr>
          </a:p>
        </p:txBody>
      </p:sp>
      <p:sp>
        <p:nvSpPr>
          <p:cNvPr id="732" name="Google Shape;732;p62"/>
          <p:cNvSpPr txBox="1"/>
          <p:nvPr>
            <p:ph idx="1" type="body"/>
          </p:nvPr>
        </p:nvSpPr>
        <p:spPr>
          <a:xfrm>
            <a:off x="325125" y="819000"/>
            <a:ext cx="8263200" cy="38658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1000"/>
              </a:spcBef>
              <a:spcAft>
                <a:spcPts val="0"/>
              </a:spcAft>
              <a:buClr>
                <a:schemeClr val="accent6"/>
              </a:buClr>
              <a:buSzPts val="1200"/>
              <a:buFont typeface="Roboto"/>
              <a:buAutoNum type="arabicPeriod"/>
            </a:pPr>
            <a:r>
              <a:rPr b="1" lang="en" sz="1200">
                <a:solidFill>
                  <a:schemeClr val="accent6"/>
                </a:solidFill>
                <a:latin typeface="Marcellus"/>
                <a:ea typeface="Marcellus"/>
                <a:cs typeface="Marcellus"/>
                <a:sym typeface="Marcellus"/>
              </a:rPr>
              <a:t>Data Augmentation</a:t>
            </a:r>
            <a:r>
              <a:rPr lang="en" sz="1200">
                <a:solidFill>
                  <a:schemeClr val="accent6"/>
                </a:solidFill>
                <a:latin typeface="Marcellus"/>
                <a:ea typeface="Marcellus"/>
                <a:cs typeface="Marcellus"/>
                <a:sym typeface="Marcellus"/>
              </a:rPr>
              <a:t>:</a:t>
            </a:r>
            <a:endParaRPr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Marcellus"/>
              <a:buChar char="○"/>
            </a:pPr>
            <a:r>
              <a:rPr lang="en">
                <a:solidFill>
                  <a:schemeClr val="accent6"/>
                </a:solidFill>
                <a:latin typeface="Marcellus"/>
                <a:ea typeface="Marcellus"/>
                <a:cs typeface="Marcellus"/>
                <a:sym typeface="Marcellus"/>
              </a:rPr>
              <a:t>Apply strong data augmentation (random resized crop, flips, rotations, color jitter) so the model sees more varied examples and generalizes better to unseen food presentations</a:t>
            </a:r>
            <a:r>
              <a:rPr lang="en">
                <a:solidFill>
                  <a:schemeClr val="accent6"/>
                </a:solidFill>
                <a:latin typeface="Marcellus"/>
                <a:ea typeface="Marcellus"/>
                <a:cs typeface="Marcellus"/>
                <a:sym typeface="Marcellus"/>
              </a:rPr>
              <a:t>.</a:t>
            </a:r>
            <a:endParaRPr>
              <a:solidFill>
                <a:schemeClr val="accent6"/>
              </a:solidFill>
              <a:latin typeface="Marcellus"/>
              <a:ea typeface="Marcellus"/>
              <a:cs typeface="Marcellus"/>
              <a:sym typeface="Marcellus"/>
            </a:endParaRPr>
          </a:p>
          <a:p>
            <a:pPr indent="-304800" lvl="0" marL="457200" rtl="0" algn="just">
              <a:lnSpc>
                <a:spcPct val="150000"/>
              </a:lnSpc>
              <a:spcBef>
                <a:spcPts val="0"/>
              </a:spcBef>
              <a:spcAft>
                <a:spcPts val="0"/>
              </a:spcAft>
              <a:buClr>
                <a:schemeClr val="accent6"/>
              </a:buClr>
              <a:buSzPts val="1200"/>
              <a:buFont typeface="Roboto"/>
              <a:buAutoNum type="arabicPeriod"/>
            </a:pPr>
            <a:r>
              <a:rPr b="1" lang="en" sz="1200">
                <a:solidFill>
                  <a:schemeClr val="accent6"/>
                </a:solidFill>
                <a:latin typeface="Marcellus"/>
                <a:ea typeface="Marcellus"/>
                <a:cs typeface="Marcellus"/>
                <a:sym typeface="Marcellus"/>
              </a:rPr>
              <a:t>Label Smoothing</a:t>
            </a:r>
            <a:r>
              <a:rPr lang="en" sz="1200">
                <a:solidFill>
                  <a:schemeClr val="accent6"/>
                </a:solidFill>
                <a:latin typeface="Marcellus"/>
                <a:ea typeface="Marcellus"/>
                <a:cs typeface="Marcellus"/>
                <a:sym typeface="Marcellus"/>
              </a:rPr>
              <a:t>:</a:t>
            </a:r>
            <a:endParaRPr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Roboto"/>
              <a:buChar char="○"/>
            </a:pPr>
            <a:r>
              <a:rPr lang="en">
                <a:solidFill>
                  <a:schemeClr val="accent6"/>
                </a:solidFill>
                <a:latin typeface="Marcellus"/>
                <a:ea typeface="Marcellus"/>
                <a:cs typeface="Marcellus"/>
                <a:sym typeface="Marcellus"/>
              </a:rPr>
              <a:t>Introduce label smoothing in the cross‑entropy loss to prevent over‑confident predictions and improve calibration.</a:t>
            </a:r>
            <a:endParaRPr>
              <a:solidFill>
                <a:schemeClr val="accent6"/>
              </a:solidFill>
              <a:latin typeface="Marcellus"/>
              <a:ea typeface="Marcellus"/>
              <a:cs typeface="Marcellus"/>
              <a:sym typeface="Marcellus"/>
            </a:endParaRPr>
          </a:p>
          <a:p>
            <a:pPr indent="-292100" lvl="0" marL="457200" rtl="0" algn="just">
              <a:lnSpc>
                <a:spcPct val="150000"/>
              </a:lnSpc>
              <a:spcBef>
                <a:spcPts val="0"/>
              </a:spcBef>
              <a:spcAft>
                <a:spcPts val="0"/>
              </a:spcAft>
              <a:buClr>
                <a:schemeClr val="accent6"/>
              </a:buClr>
              <a:buSzPts val="1000"/>
              <a:buFont typeface="Roboto"/>
              <a:buAutoNum type="arabicPeriod"/>
            </a:pPr>
            <a:r>
              <a:rPr b="1" lang="en" sz="1200">
                <a:solidFill>
                  <a:schemeClr val="accent6"/>
                </a:solidFill>
                <a:latin typeface="Marcellus"/>
                <a:ea typeface="Marcellus"/>
                <a:cs typeface="Marcellus"/>
                <a:sym typeface="Marcellus"/>
              </a:rPr>
              <a:t>SDG optimizer</a:t>
            </a:r>
            <a:endParaRPr b="1"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Roboto"/>
              <a:buChar char="○"/>
            </a:pPr>
            <a:r>
              <a:rPr lang="en">
                <a:solidFill>
                  <a:schemeClr val="accent6"/>
                </a:solidFill>
                <a:latin typeface="Marcellus"/>
                <a:ea typeface="Marcellus"/>
                <a:cs typeface="Marcellus"/>
                <a:sym typeface="Marcellus"/>
              </a:rPr>
              <a:t>Switch from Adam to SGD with momentum + weight decay for better final generalization on vision tasks.</a:t>
            </a:r>
            <a:endParaRPr>
              <a:solidFill>
                <a:schemeClr val="accent6"/>
              </a:solidFill>
              <a:latin typeface="Marcellus"/>
              <a:ea typeface="Marcellus"/>
              <a:cs typeface="Marcellus"/>
              <a:sym typeface="Marcellus"/>
            </a:endParaRPr>
          </a:p>
          <a:p>
            <a:pPr indent="-292100" lvl="0" marL="457200" rtl="0" algn="just">
              <a:lnSpc>
                <a:spcPct val="150000"/>
              </a:lnSpc>
              <a:spcBef>
                <a:spcPts val="0"/>
              </a:spcBef>
              <a:spcAft>
                <a:spcPts val="0"/>
              </a:spcAft>
              <a:buClr>
                <a:schemeClr val="accent6"/>
              </a:buClr>
              <a:buSzPts val="1000"/>
              <a:buFont typeface="Marcellus"/>
              <a:buAutoNum type="arabicPeriod"/>
            </a:pPr>
            <a:r>
              <a:rPr b="1" lang="en" sz="1200">
                <a:solidFill>
                  <a:schemeClr val="accent6"/>
                </a:solidFill>
                <a:latin typeface="Marcellus"/>
                <a:ea typeface="Marcellus"/>
                <a:cs typeface="Marcellus"/>
                <a:sym typeface="Marcellus"/>
              </a:rPr>
              <a:t>Learning‑rate schedule</a:t>
            </a:r>
            <a:endParaRPr b="1"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Marcellus"/>
              <a:buChar char="○"/>
            </a:pPr>
            <a:r>
              <a:rPr lang="en">
                <a:solidFill>
                  <a:schemeClr val="accent6"/>
                </a:solidFill>
                <a:latin typeface="Marcellus"/>
                <a:ea typeface="Marcellus"/>
                <a:cs typeface="Marcellus"/>
                <a:sym typeface="Marcellus"/>
              </a:rPr>
              <a:t>Use a cosine‑annealing LR scheduler to decay the learning rate smoothly rather than hold it constant, helping escape plateaus.</a:t>
            </a:r>
            <a:endParaRPr>
              <a:solidFill>
                <a:schemeClr val="accent6"/>
              </a:solidFill>
              <a:latin typeface="Marcellus"/>
              <a:ea typeface="Marcellus"/>
              <a:cs typeface="Marcellus"/>
              <a:sym typeface="Marcellus"/>
            </a:endParaRPr>
          </a:p>
          <a:p>
            <a:pPr indent="-292100" lvl="0" marL="457200" rtl="0" algn="just">
              <a:lnSpc>
                <a:spcPct val="150000"/>
              </a:lnSpc>
              <a:spcBef>
                <a:spcPts val="0"/>
              </a:spcBef>
              <a:spcAft>
                <a:spcPts val="0"/>
              </a:spcAft>
              <a:buClr>
                <a:schemeClr val="accent6"/>
              </a:buClr>
              <a:buSzPts val="1000"/>
              <a:buFont typeface="Marcellus"/>
              <a:buAutoNum type="arabicPeriod"/>
            </a:pPr>
            <a:r>
              <a:rPr b="1" lang="en" sz="1200">
                <a:solidFill>
                  <a:schemeClr val="accent6"/>
                </a:solidFill>
                <a:latin typeface="Marcellus"/>
                <a:ea typeface="Marcellus"/>
                <a:cs typeface="Marcellus"/>
                <a:sym typeface="Marcellus"/>
              </a:rPr>
              <a:t>Early stopping</a:t>
            </a:r>
            <a:endParaRPr b="1" sz="1200">
              <a:solidFill>
                <a:schemeClr val="accent6"/>
              </a:solidFill>
              <a:latin typeface="Marcellus"/>
              <a:ea typeface="Marcellus"/>
              <a:cs typeface="Marcellus"/>
              <a:sym typeface="Marcellus"/>
            </a:endParaRPr>
          </a:p>
          <a:p>
            <a:pPr indent="-304800" lvl="1" marL="914400" rtl="0" algn="just">
              <a:lnSpc>
                <a:spcPct val="150000"/>
              </a:lnSpc>
              <a:spcBef>
                <a:spcPts val="0"/>
              </a:spcBef>
              <a:spcAft>
                <a:spcPts val="0"/>
              </a:spcAft>
              <a:buClr>
                <a:schemeClr val="accent6"/>
              </a:buClr>
              <a:buSzPts val="1200"/>
              <a:buFont typeface="Marcellus"/>
              <a:buChar char="○"/>
            </a:pPr>
            <a:r>
              <a:rPr lang="en">
                <a:solidFill>
                  <a:schemeClr val="accent6"/>
                </a:solidFill>
                <a:latin typeface="Marcellus"/>
                <a:ea typeface="Marcellus"/>
                <a:cs typeface="Marcellus"/>
                <a:sym typeface="Marcellus"/>
              </a:rPr>
              <a:t>Add early stopping (patience = 7) and best‑checkpoint saving to halt training as soon as validation performance stalls and preserve the best weights.</a:t>
            </a:r>
            <a:endParaRPr sz="1200">
              <a:solidFill>
                <a:schemeClr val="accent6"/>
              </a:solidFill>
              <a:latin typeface="Marcellus"/>
              <a:ea typeface="Marcellus"/>
              <a:cs typeface="Marcellus"/>
              <a:sym typeface="Marcellus"/>
            </a:endParaRPr>
          </a:p>
          <a:p>
            <a:pPr indent="0" lvl="0" marL="914400" rtl="0" algn="l">
              <a:lnSpc>
                <a:spcPct val="150000"/>
              </a:lnSpc>
              <a:spcBef>
                <a:spcPts val="1600"/>
              </a:spcBef>
              <a:spcAft>
                <a:spcPts val="0"/>
              </a:spcAft>
              <a:buNone/>
            </a:pPr>
            <a:r>
              <a:t/>
            </a:r>
            <a:endParaRPr sz="1100">
              <a:solidFill>
                <a:schemeClr val="accent6"/>
              </a:solidFill>
              <a:latin typeface="Marcellus"/>
              <a:ea typeface="Marcellus"/>
              <a:cs typeface="Marcellus"/>
              <a:sym typeface="Marcellus"/>
            </a:endParaRPr>
          </a:p>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3"/>
          <p:cNvSpPr txBox="1"/>
          <p:nvPr>
            <p:ph type="title"/>
          </p:nvPr>
        </p:nvSpPr>
        <p:spPr>
          <a:xfrm>
            <a:off x="729650" y="216425"/>
            <a:ext cx="79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CNN Model Architecture</a:t>
            </a:r>
            <a:endParaRPr/>
          </a:p>
        </p:txBody>
      </p:sp>
      <p:sp>
        <p:nvSpPr>
          <p:cNvPr id="738" name="Google Shape;738;p63"/>
          <p:cNvSpPr txBox="1"/>
          <p:nvPr/>
        </p:nvSpPr>
        <p:spPr>
          <a:xfrm>
            <a:off x="5615575" y="4837200"/>
            <a:ext cx="35283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b="0" i="0" sz="1200" u="none" cap="none" strike="noStrike">
              <a:solidFill>
                <a:schemeClr val="dk1"/>
              </a:solidFill>
              <a:latin typeface="Mulish"/>
              <a:ea typeface="Mulish"/>
              <a:cs typeface="Mulish"/>
              <a:sym typeface="Mulish"/>
            </a:endParaRPr>
          </a:p>
        </p:txBody>
      </p:sp>
      <p:sp>
        <p:nvSpPr>
          <p:cNvPr id="739" name="Google Shape;739;p63"/>
          <p:cNvSpPr txBox="1"/>
          <p:nvPr>
            <p:ph idx="1" type="body"/>
          </p:nvPr>
        </p:nvSpPr>
        <p:spPr>
          <a:xfrm>
            <a:off x="325125" y="971400"/>
            <a:ext cx="8263200" cy="3865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Marcellus"/>
              <a:buChar char="●"/>
            </a:pPr>
            <a:r>
              <a:rPr b="1" lang="en" sz="1200">
                <a:latin typeface="Marcellus"/>
                <a:ea typeface="Marcellus"/>
                <a:cs typeface="Marcellus"/>
                <a:sym typeface="Marcellus"/>
              </a:rPr>
              <a:t>Input</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RGB image, resized to 224 × 224 px</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292100" lvl="0" marL="457200" rtl="0" algn="l">
              <a:spcBef>
                <a:spcPts val="0"/>
              </a:spcBef>
              <a:spcAft>
                <a:spcPts val="0"/>
              </a:spcAft>
              <a:buSzPts val="1000"/>
              <a:buFont typeface="Marcellus"/>
              <a:buChar char="●"/>
            </a:pPr>
            <a:r>
              <a:rPr b="1" lang="en" sz="1200">
                <a:latin typeface="Marcellus"/>
                <a:ea typeface="Marcellus"/>
                <a:cs typeface="Marcellus"/>
                <a:sym typeface="Marcellus"/>
              </a:rPr>
              <a:t>Backbone: MobileNetV2 (ImageNet pretrained)</a:t>
            </a:r>
            <a:endParaRPr b="1" sz="1200">
              <a:latin typeface="Marcellus"/>
              <a:ea typeface="Marcellus"/>
              <a:cs typeface="Marcellus"/>
              <a:sym typeface="Marcellus"/>
            </a:endParaRPr>
          </a:p>
          <a:p>
            <a:pPr indent="0" lvl="0" marL="0" rtl="0" algn="l">
              <a:spcBef>
                <a:spcPts val="0"/>
              </a:spcBef>
              <a:spcAft>
                <a:spcPts val="0"/>
              </a:spcAft>
              <a:buNone/>
            </a:pPr>
            <a:r>
              <a:t/>
            </a:r>
            <a:endParaRPr b="1"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Blocks 0–13: frozen (feature reuse)</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Blocks 14–18: unfrozen (fine‑tuned inverted‑residual blocks)</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292100" lvl="0" marL="457200" rtl="0" algn="l">
              <a:spcBef>
                <a:spcPts val="0"/>
              </a:spcBef>
              <a:spcAft>
                <a:spcPts val="0"/>
              </a:spcAft>
              <a:buSzPts val="1000"/>
              <a:buFont typeface="Marcellus"/>
              <a:buChar char="●"/>
            </a:pPr>
            <a:r>
              <a:rPr b="1" lang="en" sz="1200">
                <a:latin typeface="Marcellus"/>
                <a:ea typeface="Marcellus"/>
                <a:cs typeface="Marcellus"/>
                <a:sym typeface="Marcellus"/>
              </a:rPr>
              <a:t>Classifier Head</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Dropout layer (p = 0.2)</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Fully‑connected layer: 1280 → num_classe</a:t>
            </a:r>
            <a:endParaRPr sz="1200">
              <a:latin typeface="Marcellus"/>
              <a:ea typeface="Marcellus"/>
              <a:cs typeface="Marcellus"/>
              <a:sym typeface="Marcellu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4"/>
          <p:cNvSpPr txBox="1"/>
          <p:nvPr>
            <p:ph type="title"/>
          </p:nvPr>
        </p:nvSpPr>
        <p:spPr>
          <a:xfrm>
            <a:off x="729650" y="216425"/>
            <a:ext cx="79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CNN Model Training</a:t>
            </a:r>
            <a:endParaRPr/>
          </a:p>
        </p:txBody>
      </p:sp>
      <p:sp>
        <p:nvSpPr>
          <p:cNvPr id="745" name="Google Shape;745;p64"/>
          <p:cNvSpPr txBox="1"/>
          <p:nvPr/>
        </p:nvSpPr>
        <p:spPr>
          <a:xfrm>
            <a:off x="5615575" y="4837200"/>
            <a:ext cx="35283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b="0" i="0" sz="1200" u="none" cap="none" strike="noStrike">
              <a:solidFill>
                <a:schemeClr val="dk1"/>
              </a:solidFill>
              <a:latin typeface="Mulish"/>
              <a:ea typeface="Mulish"/>
              <a:cs typeface="Mulish"/>
              <a:sym typeface="Mulish"/>
            </a:endParaRPr>
          </a:p>
        </p:txBody>
      </p:sp>
      <p:sp>
        <p:nvSpPr>
          <p:cNvPr id="746" name="Google Shape;746;p64"/>
          <p:cNvSpPr txBox="1"/>
          <p:nvPr>
            <p:ph idx="1" type="body"/>
          </p:nvPr>
        </p:nvSpPr>
        <p:spPr>
          <a:xfrm>
            <a:off x="325125" y="971400"/>
            <a:ext cx="8263200" cy="3865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arcellus"/>
              <a:buChar char="●"/>
            </a:pPr>
            <a:r>
              <a:rPr b="1" lang="en" sz="1200">
                <a:latin typeface="Marcellus"/>
                <a:ea typeface="Marcellus"/>
                <a:cs typeface="Marcellus"/>
                <a:sym typeface="Marcellus"/>
              </a:rPr>
              <a:t>Hardware &amp; Setup</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Using device: cuda (NVIDIA RTX 3070 Ti)</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304800" lvl="0" marL="457200" rtl="0" algn="l">
              <a:spcBef>
                <a:spcPts val="0"/>
              </a:spcBef>
              <a:spcAft>
                <a:spcPts val="0"/>
              </a:spcAft>
              <a:buSzPts val="1200"/>
              <a:buFont typeface="Marcellus"/>
              <a:buChar char="●"/>
            </a:pPr>
            <a:r>
              <a:rPr b="1" lang="en" sz="1200">
                <a:latin typeface="Marcellus"/>
                <a:ea typeface="Marcellus"/>
                <a:cs typeface="Marcellus"/>
                <a:sym typeface="Marcellus"/>
              </a:rPr>
              <a:t>Training Dynamics</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Epochs to convergence: 25 (stopped early at patience=7)</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914400" rtl="0" algn="l">
              <a:spcBef>
                <a:spcPts val="0"/>
              </a:spcBef>
              <a:spcAft>
                <a:spcPts val="0"/>
              </a:spcAft>
              <a:buNone/>
            </a:pPr>
            <a:r>
              <a:rPr lang="en" sz="1200">
                <a:latin typeface="Marcellus"/>
                <a:ea typeface="Marcellus"/>
                <a:cs typeface="Marcellus"/>
                <a:sym typeface="Marcellus"/>
              </a:rPr>
              <a:t>Total time: 62.3 min</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304800" lvl="0" marL="457200" rtl="0" algn="l">
              <a:spcBef>
                <a:spcPts val="0"/>
              </a:spcBef>
              <a:spcAft>
                <a:spcPts val="0"/>
              </a:spcAft>
              <a:buSzPts val="1200"/>
              <a:buFont typeface="Marcellus"/>
              <a:buChar char="●"/>
            </a:pPr>
            <a:r>
              <a:rPr b="1" lang="en" sz="1200">
                <a:latin typeface="Marcellus"/>
                <a:ea typeface="Marcellus"/>
                <a:cs typeface="Marcellus"/>
                <a:sym typeface="Marcellus"/>
              </a:rPr>
              <a:t>Loss &amp; Validation Accuracy</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Epoch 01: train‑loss 3.3477 → val‑acc 53.20%</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Epoch 10: train‑loss 1.6878 → val‑acc 72.20%</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Epoch 18 (best): train‑loss 1.4631 → val‑acc 73.94%</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457200" lvl="0" marL="457200" rtl="0" algn="l">
              <a:spcBef>
                <a:spcPts val="0"/>
              </a:spcBef>
              <a:spcAft>
                <a:spcPts val="0"/>
              </a:spcAft>
              <a:buNone/>
            </a:pPr>
            <a:r>
              <a:rPr lang="en" sz="1200">
                <a:latin typeface="Marcellus"/>
                <a:ea typeface="Marcellus"/>
                <a:cs typeface="Marcellus"/>
                <a:sym typeface="Marcellus"/>
              </a:rPr>
              <a:t>Epoch 25 (stop): train‑loss 1.3303 → val‑acc 73.43%</a:t>
            </a:r>
            <a:endParaRPr sz="1200">
              <a:latin typeface="Marcellus"/>
              <a:ea typeface="Marcellus"/>
              <a:cs typeface="Marcellus"/>
              <a:sym typeface="Marcellu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5"/>
          <p:cNvSpPr txBox="1"/>
          <p:nvPr>
            <p:ph type="title"/>
          </p:nvPr>
        </p:nvSpPr>
        <p:spPr>
          <a:xfrm>
            <a:off x="729650" y="216425"/>
            <a:ext cx="79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CNN Model Results</a:t>
            </a:r>
            <a:endParaRPr/>
          </a:p>
        </p:txBody>
      </p:sp>
      <p:sp>
        <p:nvSpPr>
          <p:cNvPr id="752" name="Google Shape;752;p65"/>
          <p:cNvSpPr txBox="1"/>
          <p:nvPr/>
        </p:nvSpPr>
        <p:spPr>
          <a:xfrm>
            <a:off x="5615575" y="4837200"/>
            <a:ext cx="35283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Carlos González-Chamorro</a:t>
            </a:r>
            <a:endParaRPr b="0" i="0" sz="1200" u="none" cap="none" strike="noStrike">
              <a:solidFill>
                <a:schemeClr val="dk1"/>
              </a:solidFill>
              <a:latin typeface="Mulish"/>
              <a:ea typeface="Mulish"/>
              <a:cs typeface="Mulish"/>
              <a:sym typeface="Mulish"/>
            </a:endParaRPr>
          </a:p>
        </p:txBody>
      </p:sp>
      <p:sp>
        <p:nvSpPr>
          <p:cNvPr id="753" name="Google Shape;753;p65"/>
          <p:cNvSpPr txBox="1"/>
          <p:nvPr/>
        </p:nvSpPr>
        <p:spPr>
          <a:xfrm>
            <a:off x="729650" y="1002875"/>
            <a:ext cx="5567100" cy="17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ulish"/>
                <a:ea typeface="Mulish"/>
                <a:cs typeface="Mulish"/>
                <a:sym typeface="Mulish"/>
              </a:rPr>
              <a:t>Test Accuracy Improvement</a:t>
            </a:r>
            <a:r>
              <a:rPr lang="en" sz="1200">
                <a:solidFill>
                  <a:schemeClr val="dk1"/>
                </a:solidFill>
                <a:latin typeface="Mulish"/>
                <a:ea typeface="Mulish"/>
                <a:cs typeface="Mulish"/>
                <a:sym typeface="Mulish"/>
              </a:rPr>
              <a:t>: From </a:t>
            </a:r>
            <a:r>
              <a:rPr b="1" lang="en" sz="2100">
                <a:solidFill>
                  <a:schemeClr val="accent3"/>
                </a:solidFill>
                <a:latin typeface="Mulish"/>
                <a:ea typeface="Mulish"/>
                <a:cs typeface="Mulish"/>
                <a:sym typeface="Mulish"/>
              </a:rPr>
              <a:t>32.44%</a:t>
            </a:r>
            <a:r>
              <a:rPr lang="en" sz="2100">
                <a:solidFill>
                  <a:schemeClr val="dk1"/>
                </a:solidFill>
                <a:latin typeface="Mulish"/>
                <a:ea typeface="Mulish"/>
                <a:cs typeface="Mulish"/>
                <a:sym typeface="Mulish"/>
              </a:rPr>
              <a:t> </a:t>
            </a:r>
            <a:r>
              <a:rPr lang="en" sz="1200">
                <a:solidFill>
                  <a:schemeClr val="dk1"/>
                </a:solidFill>
                <a:latin typeface="Mulish"/>
                <a:ea typeface="Mulish"/>
                <a:cs typeface="Mulish"/>
                <a:sym typeface="Mulish"/>
              </a:rPr>
              <a:t>to</a:t>
            </a:r>
            <a:r>
              <a:rPr lang="en" sz="2100">
                <a:solidFill>
                  <a:schemeClr val="dk1"/>
                </a:solidFill>
                <a:latin typeface="Mulish"/>
                <a:ea typeface="Mulish"/>
                <a:cs typeface="Mulish"/>
                <a:sym typeface="Mulish"/>
              </a:rPr>
              <a:t> </a:t>
            </a:r>
            <a:r>
              <a:rPr b="1" lang="en" sz="2200">
                <a:solidFill>
                  <a:srgbClr val="57BB8A"/>
                </a:solidFill>
                <a:latin typeface="Mulish"/>
                <a:ea typeface="Mulish"/>
                <a:cs typeface="Mulish"/>
                <a:sym typeface="Mulish"/>
              </a:rPr>
              <a:t>73.08%</a:t>
            </a:r>
            <a:endParaRPr b="1" sz="2200">
              <a:solidFill>
                <a:srgbClr val="57BB8A"/>
              </a:solidFill>
              <a:latin typeface="Mulish"/>
              <a:ea typeface="Mulish"/>
              <a:cs typeface="Mulish"/>
              <a:sym typeface="Mulish"/>
            </a:endParaRPr>
          </a:p>
        </p:txBody>
      </p:sp>
      <p:pic>
        <p:nvPicPr>
          <p:cNvPr id="754" name="Google Shape;754;p65"/>
          <p:cNvPicPr preferRelativeResize="0"/>
          <p:nvPr/>
        </p:nvPicPr>
        <p:blipFill>
          <a:blip r:embed="rId3">
            <a:alphaModFix/>
          </a:blip>
          <a:stretch>
            <a:fillRect/>
          </a:stretch>
        </p:blipFill>
        <p:spPr>
          <a:xfrm>
            <a:off x="729650" y="1741975"/>
            <a:ext cx="3740349" cy="2790425"/>
          </a:xfrm>
          <a:prstGeom prst="rect">
            <a:avLst/>
          </a:prstGeom>
          <a:noFill/>
          <a:ln>
            <a:noFill/>
          </a:ln>
        </p:spPr>
      </p:pic>
      <p:pic>
        <p:nvPicPr>
          <p:cNvPr id="755" name="Google Shape;755;p65"/>
          <p:cNvPicPr preferRelativeResize="0"/>
          <p:nvPr/>
        </p:nvPicPr>
        <p:blipFill>
          <a:blip r:embed="rId4">
            <a:alphaModFix/>
          </a:blip>
          <a:stretch>
            <a:fillRect/>
          </a:stretch>
        </p:blipFill>
        <p:spPr>
          <a:xfrm>
            <a:off x="4598100" y="1741975"/>
            <a:ext cx="3740349" cy="27904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0"/>
          <p:cNvSpPr txBox="1"/>
          <p:nvPr/>
        </p:nvSpPr>
        <p:spPr>
          <a:xfrm>
            <a:off x="2860350" y="531375"/>
            <a:ext cx="3423300" cy="59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1" i="0" lang="en" sz="2900" u="none" cap="none" strike="noStrike">
                <a:solidFill>
                  <a:schemeClr val="dk1"/>
                </a:solidFill>
                <a:latin typeface="Marcellus"/>
                <a:ea typeface="Marcellus"/>
                <a:cs typeface="Marcellus"/>
                <a:sym typeface="Marcellus"/>
              </a:rPr>
              <a:t>OBJECTIVE</a:t>
            </a:r>
            <a:endParaRPr b="1" i="0" sz="2900" u="none" cap="none" strike="noStrike">
              <a:solidFill>
                <a:schemeClr val="dk1"/>
              </a:solidFill>
              <a:latin typeface="Marcellus"/>
              <a:ea typeface="Marcellus"/>
              <a:cs typeface="Marcellus"/>
              <a:sym typeface="Marcellus"/>
            </a:endParaRPr>
          </a:p>
        </p:txBody>
      </p:sp>
      <p:sp>
        <p:nvSpPr>
          <p:cNvPr id="492" name="Google Shape;492;p30"/>
          <p:cNvSpPr txBox="1"/>
          <p:nvPr/>
        </p:nvSpPr>
        <p:spPr>
          <a:xfrm>
            <a:off x="466950" y="1832075"/>
            <a:ext cx="8210100" cy="19395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Marcellus"/>
                <a:ea typeface="Marcellus"/>
                <a:cs typeface="Marcellus"/>
                <a:sym typeface="Marcellus"/>
              </a:rPr>
              <a:t>The objective of the </a:t>
            </a:r>
            <a:r>
              <a:rPr b="1" i="0" lang="en" sz="1900" u="none" cap="none" strike="noStrike">
                <a:solidFill>
                  <a:srgbClr val="000000"/>
                </a:solidFill>
                <a:latin typeface="Marcellus"/>
                <a:ea typeface="Marcellus"/>
                <a:cs typeface="Marcellus"/>
                <a:sym typeface="Marcellus"/>
              </a:rPr>
              <a:t>Advanced Food Recognition and Calorie Tracking System</a:t>
            </a:r>
            <a:r>
              <a:rPr b="0" i="0" lang="en" sz="1900" u="none" cap="none" strike="noStrike">
                <a:solidFill>
                  <a:srgbClr val="000000"/>
                </a:solidFill>
                <a:latin typeface="Marcellus"/>
                <a:ea typeface="Marcellus"/>
                <a:cs typeface="Marcellus"/>
                <a:sym typeface="Marcellus"/>
              </a:rPr>
              <a:t> is to utilize machine learning to accurately estimate the calorie content of food items from images. </a:t>
            </a:r>
            <a:endParaRPr b="0" i="0" sz="1900" u="none" cap="none" strike="noStrike">
              <a:solidFill>
                <a:srgbClr val="000000"/>
              </a:solidFill>
              <a:latin typeface="Marcellus"/>
              <a:ea typeface="Marcellus"/>
              <a:cs typeface="Marcellus"/>
              <a:sym typeface="Marcellus"/>
            </a:endParaRPr>
          </a:p>
          <a:p>
            <a:pPr indent="0" lvl="0" marL="457200" marR="0" rtl="0" algn="just">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arcellus"/>
              <a:ea typeface="Marcellus"/>
              <a:cs typeface="Marcellus"/>
              <a:sym typeface="Marcellus"/>
            </a:endParaRPr>
          </a:p>
          <a:p>
            <a:pPr indent="0" lvl="0" marL="457200" marR="0" rtl="0" algn="just">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Marcellus"/>
                <a:ea typeface="Marcellus"/>
                <a:cs typeface="Marcellus"/>
                <a:sym typeface="Marcellus"/>
              </a:rPr>
              <a:t>The system aims to automate calorie tracking, reducing manual input and improving accuracy in dietary monitoring.</a:t>
            </a:r>
            <a:endParaRPr b="0" i="0" sz="2200" u="none" cap="none" strike="noStrike">
              <a:solidFill>
                <a:schemeClr val="dk1"/>
              </a:solidFill>
              <a:latin typeface="Marcellus"/>
              <a:ea typeface="Marcellus"/>
              <a:cs typeface="Marcellus"/>
              <a:sym typeface="Marcellus"/>
            </a:endParaRPr>
          </a:p>
        </p:txBody>
      </p:sp>
      <p:sp>
        <p:nvSpPr>
          <p:cNvPr id="493" name="Google Shape;493;p30"/>
          <p:cNvSpPr txBox="1"/>
          <p:nvPr/>
        </p:nvSpPr>
        <p:spPr>
          <a:xfrm>
            <a:off x="5950025" y="4837200"/>
            <a:ext cx="31941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Carlos González-Chamorro</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6"/>
          <p:cNvSpPr txBox="1"/>
          <p:nvPr>
            <p:ph type="title"/>
          </p:nvPr>
        </p:nvSpPr>
        <p:spPr>
          <a:xfrm>
            <a:off x="424850" y="445025"/>
            <a:ext cx="79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MLP Model for Calorie Estimation</a:t>
            </a:r>
            <a:endParaRPr/>
          </a:p>
        </p:txBody>
      </p:sp>
      <p:sp>
        <p:nvSpPr>
          <p:cNvPr id="761" name="Google Shape;761;p66"/>
          <p:cNvSpPr txBox="1"/>
          <p:nvPr>
            <p:ph idx="1" type="body"/>
          </p:nvPr>
        </p:nvSpPr>
        <p:spPr>
          <a:xfrm>
            <a:off x="424850" y="1215750"/>
            <a:ext cx="4318500" cy="3769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Marcellus"/>
                <a:ea typeface="Marcellus"/>
                <a:cs typeface="Marcellus"/>
                <a:sym typeface="Marcellus"/>
              </a:rPr>
              <a:t>Objective:</a:t>
            </a:r>
            <a:r>
              <a:rPr lang="en" sz="1200">
                <a:solidFill>
                  <a:srgbClr val="000000"/>
                </a:solidFill>
                <a:latin typeface="Marcellus"/>
                <a:ea typeface="Marcellus"/>
                <a:cs typeface="Marcellus"/>
                <a:sym typeface="Marcellus"/>
              </a:rPr>
              <a:t> Enhance the performance of the initial MLP model through systematic optimization techniques.</a:t>
            </a:r>
            <a:endParaRPr sz="1200">
              <a:solidFill>
                <a:srgbClr val="000000"/>
              </a:solidFill>
              <a:latin typeface="Marcellus"/>
              <a:ea typeface="Marcellus"/>
              <a:cs typeface="Marcellus"/>
              <a:sym typeface="Marcellus"/>
            </a:endParaRPr>
          </a:p>
          <a:p>
            <a:pPr indent="0" lvl="0" marL="0" rtl="0" algn="l">
              <a:lnSpc>
                <a:spcPct val="115000"/>
              </a:lnSpc>
              <a:spcBef>
                <a:spcPts val="1200"/>
              </a:spcBef>
              <a:spcAft>
                <a:spcPts val="0"/>
              </a:spcAft>
              <a:buNone/>
            </a:pPr>
            <a:r>
              <a:rPr b="1" lang="en" sz="1200">
                <a:solidFill>
                  <a:srgbClr val="000000"/>
                </a:solidFill>
                <a:latin typeface="Marcellus"/>
                <a:ea typeface="Marcellus"/>
                <a:cs typeface="Marcellus"/>
                <a:sym typeface="Marcellus"/>
              </a:rPr>
              <a:t>Optimization Strategies Implemented:</a:t>
            </a:r>
            <a:endParaRPr b="1" sz="1200">
              <a:solidFill>
                <a:srgbClr val="000000"/>
              </a:solidFill>
              <a:latin typeface="Marcellus"/>
              <a:ea typeface="Marcellus"/>
              <a:cs typeface="Marcellus"/>
              <a:sym typeface="Marcellus"/>
            </a:endParaRPr>
          </a:p>
          <a:p>
            <a:pPr indent="-304800" lvl="0" marL="457200" rtl="0" algn="l">
              <a:lnSpc>
                <a:spcPct val="115000"/>
              </a:lnSpc>
              <a:spcBef>
                <a:spcPts val="1200"/>
              </a:spcBef>
              <a:spcAft>
                <a:spcPts val="0"/>
              </a:spcAft>
              <a:buClr>
                <a:srgbClr val="000000"/>
              </a:buClr>
              <a:buSzPts val="1200"/>
              <a:buFont typeface="Marcellus"/>
              <a:buAutoNum type="arabicPeriod"/>
            </a:pPr>
            <a:r>
              <a:rPr b="1" lang="en" sz="1200">
                <a:solidFill>
                  <a:srgbClr val="000000"/>
                </a:solidFill>
                <a:latin typeface="Marcellus"/>
                <a:ea typeface="Marcellus"/>
                <a:cs typeface="Marcellus"/>
                <a:sym typeface="Marcellus"/>
              </a:rPr>
              <a:t>Hyperparameter Tuning:</a:t>
            </a:r>
            <a:r>
              <a:rPr lang="en" sz="1200">
                <a:solidFill>
                  <a:srgbClr val="000000"/>
                </a:solidFill>
                <a:latin typeface="Marcellus"/>
                <a:ea typeface="Marcellus"/>
                <a:cs typeface="Marcellus"/>
                <a:sym typeface="Marcellus"/>
              </a:rPr>
              <a:t> Utilized grid search and cross-validation to identify optimal values for learning rate, number of hidden layers, and neurons per layer.​</a:t>
            </a:r>
            <a:endParaRPr sz="1200">
              <a:solidFill>
                <a:srgbClr val="000000"/>
              </a:solidFill>
              <a:latin typeface="Marcellus"/>
              <a:ea typeface="Marcellus"/>
              <a:cs typeface="Marcellus"/>
              <a:sym typeface="Marcellus"/>
            </a:endParaRPr>
          </a:p>
          <a:p>
            <a:pPr indent="-304800" lvl="0" marL="457200" rtl="0" algn="l">
              <a:lnSpc>
                <a:spcPct val="115000"/>
              </a:lnSpc>
              <a:spcBef>
                <a:spcPts val="0"/>
              </a:spcBef>
              <a:spcAft>
                <a:spcPts val="0"/>
              </a:spcAft>
              <a:buClr>
                <a:srgbClr val="000000"/>
              </a:buClr>
              <a:buSzPts val="1200"/>
              <a:buFont typeface="Marcellus"/>
              <a:buAutoNum type="arabicPeriod"/>
            </a:pPr>
            <a:r>
              <a:rPr b="1" lang="en" sz="1200">
                <a:solidFill>
                  <a:srgbClr val="000000"/>
                </a:solidFill>
                <a:latin typeface="Marcellus"/>
                <a:ea typeface="Marcellus"/>
                <a:cs typeface="Marcellus"/>
                <a:sym typeface="Marcellus"/>
              </a:rPr>
              <a:t>Regularization Techniques:</a:t>
            </a:r>
            <a:r>
              <a:rPr lang="en" sz="1200">
                <a:solidFill>
                  <a:srgbClr val="000000"/>
                </a:solidFill>
                <a:latin typeface="Marcellus"/>
                <a:ea typeface="Marcellus"/>
                <a:cs typeface="Marcellus"/>
                <a:sym typeface="Marcellus"/>
              </a:rPr>
              <a:t> Applied L2 regularization to prevent overfitting and improve generalization.​</a:t>
            </a:r>
            <a:endParaRPr sz="1200">
              <a:solidFill>
                <a:srgbClr val="000000"/>
              </a:solidFill>
              <a:latin typeface="Marcellus"/>
              <a:ea typeface="Marcellus"/>
              <a:cs typeface="Marcellus"/>
              <a:sym typeface="Marcellus"/>
            </a:endParaRPr>
          </a:p>
          <a:p>
            <a:pPr indent="-304800" lvl="0" marL="457200" rtl="0" algn="l">
              <a:lnSpc>
                <a:spcPct val="115000"/>
              </a:lnSpc>
              <a:spcBef>
                <a:spcPts val="0"/>
              </a:spcBef>
              <a:spcAft>
                <a:spcPts val="0"/>
              </a:spcAft>
              <a:buClr>
                <a:srgbClr val="000000"/>
              </a:buClr>
              <a:buSzPts val="1200"/>
              <a:buFont typeface="Marcellus"/>
              <a:buAutoNum type="arabicPeriod"/>
            </a:pPr>
            <a:r>
              <a:rPr b="1" lang="en" sz="1200">
                <a:solidFill>
                  <a:srgbClr val="000000"/>
                </a:solidFill>
                <a:latin typeface="Marcellus"/>
                <a:ea typeface="Marcellus"/>
                <a:cs typeface="Marcellus"/>
                <a:sym typeface="Marcellus"/>
              </a:rPr>
              <a:t>Activation Functions:</a:t>
            </a:r>
            <a:r>
              <a:rPr lang="en" sz="1200">
                <a:solidFill>
                  <a:srgbClr val="000000"/>
                </a:solidFill>
                <a:latin typeface="Marcellus"/>
                <a:ea typeface="Marcellus"/>
                <a:cs typeface="Marcellus"/>
                <a:sym typeface="Marcellus"/>
              </a:rPr>
              <a:t> Experimented with ReLU and tanh activation functions to determine the most effective for our dataset.​</a:t>
            </a:r>
            <a:endParaRPr sz="1200">
              <a:solidFill>
                <a:srgbClr val="000000"/>
              </a:solidFill>
              <a:latin typeface="Marcellus"/>
              <a:ea typeface="Marcellus"/>
              <a:cs typeface="Marcellus"/>
              <a:sym typeface="Marcellus"/>
            </a:endParaRPr>
          </a:p>
          <a:p>
            <a:pPr indent="-304800" lvl="0" marL="457200" rtl="0" algn="l">
              <a:lnSpc>
                <a:spcPct val="115000"/>
              </a:lnSpc>
              <a:spcBef>
                <a:spcPts val="0"/>
              </a:spcBef>
              <a:spcAft>
                <a:spcPts val="0"/>
              </a:spcAft>
              <a:buClr>
                <a:srgbClr val="000000"/>
              </a:buClr>
              <a:buSzPts val="1200"/>
              <a:buFont typeface="Marcellus"/>
              <a:buAutoNum type="arabicPeriod"/>
            </a:pPr>
            <a:r>
              <a:rPr b="1" lang="en" sz="1200">
                <a:solidFill>
                  <a:srgbClr val="000000"/>
                </a:solidFill>
                <a:latin typeface="Marcellus"/>
                <a:ea typeface="Marcellus"/>
                <a:cs typeface="Marcellus"/>
                <a:sym typeface="Marcellus"/>
              </a:rPr>
              <a:t>Batch Normalization:</a:t>
            </a:r>
            <a:r>
              <a:rPr lang="en" sz="1200">
                <a:solidFill>
                  <a:srgbClr val="000000"/>
                </a:solidFill>
                <a:latin typeface="Marcellus"/>
                <a:ea typeface="Marcellus"/>
                <a:cs typeface="Marcellus"/>
                <a:sym typeface="Marcellus"/>
              </a:rPr>
              <a:t> Incorporated batch normalization layers to stabilize and accelerate training.</a:t>
            </a:r>
            <a:endParaRPr sz="1200">
              <a:solidFill>
                <a:srgbClr val="000000"/>
              </a:solidFill>
              <a:latin typeface="Marcellus"/>
              <a:ea typeface="Marcellus"/>
              <a:cs typeface="Marcellus"/>
              <a:sym typeface="Marcellus"/>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p:txBody>
      </p:sp>
      <p:sp>
        <p:nvSpPr>
          <p:cNvPr id="762" name="Google Shape;762;p66"/>
          <p:cNvSpPr txBox="1"/>
          <p:nvPr>
            <p:ph idx="1" type="body"/>
          </p:nvPr>
        </p:nvSpPr>
        <p:spPr>
          <a:xfrm>
            <a:off x="4867625" y="1215750"/>
            <a:ext cx="3939000" cy="3671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Marcellus"/>
                <a:ea typeface="Marcellus"/>
                <a:cs typeface="Marcellus"/>
                <a:sym typeface="Marcellus"/>
              </a:rPr>
              <a:t>Input Features:</a:t>
            </a:r>
            <a:endParaRPr b="1"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food_label (numerical ending of food item)</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portion_size (in grams)</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portion_size_square(captures non-linearity)</a:t>
            </a:r>
            <a:endParaRPr sz="1200">
              <a:solidFill>
                <a:srgbClr val="000000"/>
              </a:solidFill>
              <a:latin typeface="Marcellus"/>
              <a:ea typeface="Marcellus"/>
              <a:cs typeface="Marcellus"/>
              <a:sym typeface="Marcellus"/>
            </a:endParaRPr>
          </a:p>
          <a:p>
            <a:pPr indent="0" lvl="0" marL="457200" rtl="0" algn="l">
              <a:spcBef>
                <a:spcPts val="0"/>
              </a:spcBef>
              <a:spcAft>
                <a:spcPts val="0"/>
              </a:spcAft>
              <a:buNone/>
            </a:pPr>
            <a:r>
              <a:t/>
            </a:r>
            <a:endParaRPr sz="1200">
              <a:solidFill>
                <a:srgbClr val="000000"/>
              </a:solidFill>
              <a:latin typeface="Marcellus"/>
              <a:ea typeface="Marcellus"/>
              <a:cs typeface="Marcellus"/>
              <a:sym typeface="Marcellus"/>
            </a:endParaRPr>
          </a:p>
          <a:p>
            <a:pPr indent="0" lvl="0" marL="0" rtl="0" algn="l">
              <a:spcBef>
                <a:spcPts val="0"/>
              </a:spcBef>
              <a:spcAft>
                <a:spcPts val="0"/>
              </a:spcAft>
              <a:buNone/>
            </a:pPr>
            <a:r>
              <a:rPr b="1" lang="en" sz="1200">
                <a:solidFill>
                  <a:srgbClr val="000000"/>
                </a:solidFill>
                <a:latin typeface="Marcellus"/>
                <a:ea typeface="Marcellus"/>
                <a:cs typeface="Marcellus"/>
                <a:sym typeface="Marcellus"/>
              </a:rPr>
              <a:t>Model Architecture:</a:t>
            </a:r>
            <a:endParaRPr b="1"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Dense(64, ReLU) → BatchNorm</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Dense(32, ReLU) → BatchNorm</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Dense(16, ReLU)</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Output: Dense(1, Linear)</a:t>
            </a:r>
            <a:endParaRPr sz="1200">
              <a:solidFill>
                <a:srgbClr val="000000"/>
              </a:solidFill>
              <a:latin typeface="Marcellus"/>
              <a:ea typeface="Marcellus"/>
              <a:cs typeface="Marcellus"/>
              <a:sym typeface="Marcellus"/>
            </a:endParaRPr>
          </a:p>
          <a:p>
            <a:pPr indent="0" lvl="0" marL="0" rtl="0" algn="l">
              <a:spcBef>
                <a:spcPts val="0"/>
              </a:spcBef>
              <a:spcAft>
                <a:spcPts val="0"/>
              </a:spcAft>
              <a:buNone/>
            </a:pPr>
            <a:r>
              <a:t/>
            </a:r>
            <a:endParaRPr sz="1200">
              <a:solidFill>
                <a:srgbClr val="000000"/>
              </a:solidFill>
              <a:latin typeface="Marcellus"/>
              <a:ea typeface="Marcellus"/>
              <a:cs typeface="Marcellus"/>
              <a:sym typeface="Marcellus"/>
            </a:endParaRPr>
          </a:p>
          <a:p>
            <a:pPr indent="0" lvl="0" marL="0" rtl="0" algn="l">
              <a:spcBef>
                <a:spcPts val="0"/>
              </a:spcBef>
              <a:spcAft>
                <a:spcPts val="0"/>
              </a:spcAft>
              <a:buNone/>
            </a:pPr>
            <a:r>
              <a:rPr b="1" lang="en" sz="1200">
                <a:solidFill>
                  <a:srgbClr val="000000"/>
                </a:solidFill>
                <a:latin typeface="Marcellus"/>
                <a:ea typeface="Marcellus"/>
                <a:cs typeface="Marcellus"/>
                <a:sym typeface="Marcellus"/>
              </a:rPr>
              <a:t>Optimization Techniques:</a:t>
            </a:r>
            <a:endParaRPr b="1"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Adam optimizer with learning rate 0.001</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Earlystopping with patience=15</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Trained for up to 150 epochs with batch size 64</a:t>
            </a:r>
            <a:endParaRPr sz="1200">
              <a:solidFill>
                <a:srgbClr val="000000"/>
              </a:solidFill>
              <a:latin typeface="Marcellus"/>
              <a:ea typeface="Marcellus"/>
              <a:cs typeface="Marcellus"/>
              <a:sym typeface="Marcellus"/>
            </a:endParaRPr>
          </a:p>
        </p:txBody>
      </p:sp>
      <p:sp>
        <p:nvSpPr>
          <p:cNvPr id="763" name="Google Shape;763;p66"/>
          <p:cNvSpPr txBox="1"/>
          <p:nvPr/>
        </p:nvSpPr>
        <p:spPr>
          <a:xfrm>
            <a:off x="6284025" y="4837200"/>
            <a:ext cx="28599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Gayatri Sanjay Gaikwad</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7"/>
          <p:cNvSpPr txBox="1"/>
          <p:nvPr>
            <p:ph type="title"/>
          </p:nvPr>
        </p:nvSpPr>
        <p:spPr>
          <a:xfrm>
            <a:off x="524125" y="445025"/>
            <a:ext cx="807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MLP Model for Calorie Estimation</a:t>
            </a:r>
            <a:endParaRPr/>
          </a:p>
          <a:p>
            <a:pPr indent="0" lvl="0" marL="0" rtl="0" algn="l">
              <a:spcBef>
                <a:spcPts val="0"/>
              </a:spcBef>
              <a:spcAft>
                <a:spcPts val="0"/>
              </a:spcAft>
              <a:buNone/>
            </a:pPr>
            <a:r>
              <a:t/>
            </a:r>
            <a:endParaRPr/>
          </a:p>
        </p:txBody>
      </p:sp>
      <p:sp>
        <p:nvSpPr>
          <p:cNvPr id="769" name="Google Shape;769;p67"/>
          <p:cNvSpPr txBox="1"/>
          <p:nvPr>
            <p:ph idx="1" type="body"/>
          </p:nvPr>
        </p:nvSpPr>
        <p:spPr>
          <a:xfrm>
            <a:off x="328525" y="1118050"/>
            <a:ext cx="3675300" cy="3855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Results &amp; Metrics (MLP – Final Version)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Key Takeaways:</a:t>
            </a:r>
            <a:endParaRPr b="1"/>
          </a:p>
          <a:p>
            <a:pPr indent="-292100" lvl="0" marL="457200" rtl="0" algn="l">
              <a:spcBef>
                <a:spcPts val="0"/>
              </a:spcBef>
              <a:spcAft>
                <a:spcPts val="0"/>
              </a:spcAft>
              <a:buSzPts val="1000"/>
              <a:buChar char="-"/>
            </a:pPr>
            <a:r>
              <a:rPr lang="en" sz="1200"/>
              <a:t>Model performance improved with new target and features.</a:t>
            </a:r>
            <a:endParaRPr sz="1200"/>
          </a:p>
          <a:p>
            <a:pPr indent="-292100" lvl="0" marL="457200" rtl="0" algn="l">
              <a:spcBef>
                <a:spcPts val="0"/>
              </a:spcBef>
              <a:spcAft>
                <a:spcPts val="0"/>
              </a:spcAft>
              <a:buSzPts val="1000"/>
              <a:buChar char="-"/>
            </a:pPr>
            <a:r>
              <a:rPr lang="en" sz="1200"/>
              <a:t>MAE ~150 kcal is acceptable for calorie-level estimation from coarse input (only food name + portion).</a:t>
            </a:r>
            <a:endParaRPr sz="1200"/>
          </a:p>
          <a:p>
            <a:pPr indent="-292100" lvl="0" marL="457200" rtl="0" algn="l">
              <a:spcBef>
                <a:spcPts val="0"/>
              </a:spcBef>
              <a:spcAft>
                <a:spcPts val="0"/>
              </a:spcAft>
              <a:buSzPts val="1000"/>
              <a:buChar char="-"/>
            </a:pPr>
            <a:r>
              <a:rPr lang="en" sz="1200"/>
              <a:t>Model generalizes better with MinMax scaling and non-linear features.</a:t>
            </a:r>
            <a:endParaRPr sz="1200"/>
          </a:p>
          <a:p>
            <a:pPr indent="0" lvl="0" marL="0" rtl="0" algn="l">
              <a:spcBef>
                <a:spcPts val="0"/>
              </a:spcBef>
              <a:spcAft>
                <a:spcPts val="0"/>
              </a:spcAft>
              <a:buNone/>
            </a:pPr>
            <a:r>
              <a:t/>
            </a:r>
            <a:endParaRPr/>
          </a:p>
        </p:txBody>
      </p:sp>
      <p:graphicFrame>
        <p:nvGraphicFramePr>
          <p:cNvPr id="770" name="Google Shape;770;p67"/>
          <p:cNvGraphicFramePr/>
          <p:nvPr/>
        </p:nvGraphicFramePr>
        <p:xfrm>
          <a:off x="669800" y="1614000"/>
          <a:ext cx="3000000" cy="3000000"/>
        </p:xfrm>
        <a:graphic>
          <a:graphicData uri="http://schemas.openxmlformats.org/drawingml/2006/table">
            <a:tbl>
              <a:tblPr>
                <a:noFill/>
                <a:tableStyleId>{1735571D-5986-4697-A554-321C4063479C}</a:tableStyleId>
              </a:tblPr>
              <a:tblGrid>
                <a:gridCol w="790250"/>
                <a:gridCol w="2110025"/>
              </a:tblGrid>
              <a:tr h="129100">
                <a:tc>
                  <a:txBody>
                    <a:bodyPr/>
                    <a:lstStyle/>
                    <a:p>
                      <a:pPr indent="0" lvl="0" marL="0" rtl="0" algn="l">
                        <a:spcBef>
                          <a:spcPts val="0"/>
                        </a:spcBef>
                        <a:spcAft>
                          <a:spcPts val="0"/>
                        </a:spcAft>
                        <a:buNone/>
                      </a:pPr>
                      <a:r>
                        <a:rPr b="1" lang="en" sz="800"/>
                        <a:t>Metric</a:t>
                      </a:r>
                      <a:endParaRPr b="1" sz="800"/>
                    </a:p>
                  </a:txBody>
                  <a:tcPr marT="91425" marB="91425" marR="91425" marL="91425"/>
                </a:tc>
                <a:tc>
                  <a:txBody>
                    <a:bodyPr/>
                    <a:lstStyle/>
                    <a:p>
                      <a:pPr indent="0" lvl="0" marL="0" rtl="0" algn="l">
                        <a:spcBef>
                          <a:spcPts val="0"/>
                        </a:spcBef>
                        <a:spcAft>
                          <a:spcPts val="0"/>
                        </a:spcAft>
                        <a:buNone/>
                      </a:pPr>
                      <a:r>
                        <a:rPr b="1" lang="en" sz="800"/>
                        <a:t>Values</a:t>
                      </a:r>
                      <a:endParaRPr b="1" sz="800"/>
                    </a:p>
                  </a:txBody>
                  <a:tcPr marT="91425" marB="91425" marR="91425" marL="91425"/>
                </a:tc>
              </a:tr>
              <a:tr h="284050">
                <a:tc>
                  <a:txBody>
                    <a:bodyPr/>
                    <a:lstStyle/>
                    <a:p>
                      <a:pPr indent="0" lvl="0" marL="0" rtl="0" algn="l">
                        <a:spcBef>
                          <a:spcPts val="0"/>
                        </a:spcBef>
                        <a:spcAft>
                          <a:spcPts val="0"/>
                        </a:spcAft>
                        <a:buNone/>
                      </a:pPr>
                      <a:r>
                        <a:rPr lang="en" sz="800"/>
                        <a:t>R2 score</a:t>
                      </a:r>
                      <a:endParaRPr sz="800"/>
                    </a:p>
                  </a:txBody>
                  <a:tcPr marT="91425" marB="91425" marR="91425" marL="91425"/>
                </a:tc>
                <a:tc>
                  <a:txBody>
                    <a:bodyPr/>
                    <a:lstStyle/>
                    <a:p>
                      <a:pPr indent="0" lvl="0" marL="0" rtl="0" algn="l">
                        <a:spcBef>
                          <a:spcPts val="0"/>
                        </a:spcBef>
                        <a:spcAft>
                          <a:spcPts val="0"/>
                        </a:spcAft>
                        <a:buNone/>
                      </a:pPr>
                      <a:r>
                        <a:rPr lang="en" sz="800"/>
                        <a:t>~ &gt;= 0.10(aim to improve over random baseline)</a:t>
                      </a:r>
                      <a:endParaRPr sz="800"/>
                    </a:p>
                  </a:txBody>
                  <a:tcPr marT="91425" marB="91425" marR="91425" marL="91425"/>
                </a:tc>
              </a:tr>
              <a:tr h="129100">
                <a:tc>
                  <a:txBody>
                    <a:bodyPr/>
                    <a:lstStyle/>
                    <a:p>
                      <a:pPr indent="0" lvl="0" marL="0" rtl="0" algn="l">
                        <a:spcBef>
                          <a:spcPts val="0"/>
                        </a:spcBef>
                        <a:spcAft>
                          <a:spcPts val="0"/>
                        </a:spcAft>
                        <a:buNone/>
                      </a:pPr>
                      <a:r>
                        <a:rPr lang="en" sz="800"/>
                        <a:t>RMSE(kcal)</a:t>
                      </a:r>
                      <a:endParaRPr sz="800"/>
                    </a:p>
                  </a:txBody>
                  <a:tcPr marT="91425" marB="91425" marR="91425" marL="91425"/>
                </a:tc>
                <a:tc>
                  <a:txBody>
                    <a:bodyPr/>
                    <a:lstStyle/>
                    <a:p>
                      <a:pPr indent="0" lvl="0" marL="0" rtl="0" algn="l">
                        <a:spcBef>
                          <a:spcPts val="0"/>
                        </a:spcBef>
                        <a:spcAft>
                          <a:spcPts val="0"/>
                        </a:spcAft>
                        <a:buNone/>
                      </a:pPr>
                      <a:r>
                        <a:rPr lang="en" sz="800"/>
                        <a:t>~209 kcal</a:t>
                      </a:r>
                      <a:endParaRPr sz="800"/>
                    </a:p>
                  </a:txBody>
                  <a:tcPr marT="91425" marB="91425" marR="91425" marL="91425"/>
                </a:tc>
              </a:tr>
              <a:tr h="129100">
                <a:tc>
                  <a:txBody>
                    <a:bodyPr/>
                    <a:lstStyle/>
                    <a:p>
                      <a:pPr indent="0" lvl="0" marL="0" rtl="0" algn="l">
                        <a:spcBef>
                          <a:spcPts val="0"/>
                        </a:spcBef>
                        <a:spcAft>
                          <a:spcPts val="0"/>
                        </a:spcAft>
                        <a:buNone/>
                      </a:pPr>
                      <a:r>
                        <a:rPr lang="en" sz="800"/>
                        <a:t>MAE(kcal)</a:t>
                      </a:r>
                      <a:endParaRPr sz="800"/>
                    </a:p>
                  </a:txBody>
                  <a:tcPr marT="91425" marB="91425" marR="91425" marL="91425"/>
                </a:tc>
                <a:tc>
                  <a:txBody>
                    <a:bodyPr/>
                    <a:lstStyle/>
                    <a:p>
                      <a:pPr indent="0" lvl="0" marL="0" rtl="0" algn="l">
                        <a:spcBef>
                          <a:spcPts val="0"/>
                        </a:spcBef>
                        <a:spcAft>
                          <a:spcPts val="0"/>
                        </a:spcAft>
                        <a:buNone/>
                      </a:pPr>
                      <a:r>
                        <a:rPr lang="en" sz="800"/>
                        <a:t>~154 kcal</a:t>
                      </a:r>
                      <a:endParaRPr sz="800"/>
                    </a:p>
                  </a:txBody>
                  <a:tcPr marT="91425" marB="91425" marR="91425" marL="91425"/>
                </a:tc>
              </a:tr>
            </a:tbl>
          </a:graphicData>
        </a:graphic>
      </p:graphicFrame>
      <p:sp>
        <p:nvSpPr>
          <p:cNvPr id="771" name="Google Shape;771;p67"/>
          <p:cNvSpPr txBox="1"/>
          <p:nvPr>
            <p:ph idx="1" type="body"/>
          </p:nvPr>
        </p:nvSpPr>
        <p:spPr>
          <a:xfrm>
            <a:off x="4101775" y="1118050"/>
            <a:ext cx="4610700" cy="3736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Visuals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Plot 1: MSE loss                               Plot 2: MAE </a:t>
            </a:r>
            <a:endParaRPr sz="1200"/>
          </a:p>
        </p:txBody>
      </p:sp>
      <p:pic>
        <p:nvPicPr>
          <p:cNvPr id="772" name="Google Shape;772;p67" title="download (2).png"/>
          <p:cNvPicPr preferRelativeResize="0"/>
          <p:nvPr/>
        </p:nvPicPr>
        <p:blipFill>
          <a:blip r:embed="rId3">
            <a:alphaModFix/>
          </a:blip>
          <a:stretch>
            <a:fillRect/>
          </a:stretch>
        </p:blipFill>
        <p:spPr>
          <a:xfrm>
            <a:off x="4101776" y="2264276"/>
            <a:ext cx="4610699" cy="1958450"/>
          </a:xfrm>
          <a:prstGeom prst="rect">
            <a:avLst/>
          </a:prstGeom>
          <a:noFill/>
          <a:ln>
            <a:noFill/>
          </a:ln>
        </p:spPr>
      </p:pic>
      <p:sp>
        <p:nvSpPr>
          <p:cNvPr id="773" name="Google Shape;773;p67"/>
          <p:cNvSpPr txBox="1"/>
          <p:nvPr/>
        </p:nvSpPr>
        <p:spPr>
          <a:xfrm>
            <a:off x="6284025" y="4837200"/>
            <a:ext cx="28599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Gayatri Sanjay Gaikwad</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8"/>
          <p:cNvSpPr txBox="1"/>
          <p:nvPr>
            <p:ph type="title"/>
          </p:nvPr>
        </p:nvSpPr>
        <p:spPr>
          <a:xfrm>
            <a:off x="524125" y="445025"/>
            <a:ext cx="807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MLP Model for Calorie Estimation</a:t>
            </a:r>
            <a:endParaRPr/>
          </a:p>
          <a:p>
            <a:pPr indent="0" lvl="0" marL="0" rtl="0" algn="l">
              <a:spcBef>
                <a:spcPts val="0"/>
              </a:spcBef>
              <a:spcAft>
                <a:spcPts val="0"/>
              </a:spcAft>
              <a:buNone/>
            </a:pPr>
            <a:r>
              <a:t/>
            </a:r>
            <a:endParaRPr/>
          </a:p>
        </p:txBody>
      </p:sp>
      <p:sp>
        <p:nvSpPr>
          <p:cNvPr id="779" name="Google Shape;779;p68"/>
          <p:cNvSpPr txBox="1"/>
          <p:nvPr>
            <p:ph idx="1" type="body"/>
          </p:nvPr>
        </p:nvSpPr>
        <p:spPr>
          <a:xfrm>
            <a:off x="328525" y="1118050"/>
            <a:ext cx="3664500" cy="3855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rcellus"/>
                <a:ea typeface="Marcellus"/>
                <a:cs typeface="Marcellus"/>
                <a:sym typeface="Marcellus"/>
              </a:rPr>
              <a:t>Real-World Challenges:</a:t>
            </a:r>
            <a:endParaRPr b="1">
              <a:latin typeface="Marcellus"/>
              <a:ea typeface="Marcellus"/>
              <a:cs typeface="Marcellus"/>
              <a:sym typeface="Marcellus"/>
            </a:endParaRPr>
          </a:p>
          <a:p>
            <a:pPr indent="-311150" lvl="0" marL="457200" rtl="0" algn="l">
              <a:spcBef>
                <a:spcPts val="0"/>
              </a:spcBef>
              <a:spcAft>
                <a:spcPts val="0"/>
              </a:spcAft>
              <a:buSzPts val="1300"/>
              <a:buFont typeface="Marcellus"/>
              <a:buChar char="-"/>
            </a:pPr>
            <a:r>
              <a:rPr lang="en" sz="1200">
                <a:solidFill>
                  <a:srgbClr val="000000"/>
                </a:solidFill>
                <a:latin typeface="Marcellus"/>
                <a:ea typeface="Marcellus"/>
                <a:cs typeface="Marcellus"/>
                <a:sym typeface="Marcellus"/>
              </a:rPr>
              <a:t>Limited features: No ingredients/macros available in dataset.</a:t>
            </a:r>
            <a:endParaRPr sz="1200">
              <a:solidFill>
                <a:srgbClr val="000000"/>
              </a:solidFill>
              <a:latin typeface="Marcellus"/>
              <a:ea typeface="Marcellus"/>
              <a:cs typeface="Marcellus"/>
              <a:sym typeface="Marcellus"/>
            </a:endParaRPr>
          </a:p>
          <a:p>
            <a:pPr indent="-311150" lvl="0" marL="457200" rtl="0" algn="l">
              <a:spcBef>
                <a:spcPts val="0"/>
              </a:spcBef>
              <a:spcAft>
                <a:spcPts val="0"/>
              </a:spcAft>
              <a:buSzPts val="1300"/>
              <a:buFont typeface="Marcellus"/>
              <a:buChar char="-"/>
            </a:pPr>
            <a:r>
              <a:rPr lang="en" sz="1200">
                <a:solidFill>
                  <a:srgbClr val="000000"/>
                </a:solidFill>
                <a:latin typeface="Marcellus"/>
                <a:ea typeface="Marcellus"/>
                <a:cs typeface="Marcellus"/>
                <a:sym typeface="Marcellus"/>
              </a:rPr>
              <a:t>Portion size was randomly generated → introduces variance.</a:t>
            </a:r>
            <a:endParaRPr sz="1200">
              <a:solidFill>
                <a:srgbClr val="000000"/>
              </a:solidFill>
              <a:latin typeface="Marcellus"/>
              <a:ea typeface="Marcellus"/>
              <a:cs typeface="Marcellus"/>
              <a:sym typeface="Marcellus"/>
            </a:endParaRPr>
          </a:p>
          <a:p>
            <a:pPr indent="-311150" lvl="0" marL="457200" rtl="0" algn="l">
              <a:spcBef>
                <a:spcPts val="0"/>
              </a:spcBef>
              <a:spcAft>
                <a:spcPts val="0"/>
              </a:spcAft>
              <a:buSzPts val="1300"/>
              <a:buFont typeface="Marcellus"/>
              <a:buChar char="-"/>
            </a:pPr>
            <a:r>
              <a:rPr lang="en" sz="1200">
                <a:solidFill>
                  <a:srgbClr val="000000"/>
                </a:solidFill>
                <a:latin typeface="Marcellus"/>
                <a:ea typeface="Marcellus"/>
                <a:cs typeface="Marcellus"/>
                <a:sym typeface="Marcellus"/>
              </a:rPr>
              <a:t>Original MLP with log-calories gave negative R² → shifted to total calorie prediction.</a:t>
            </a:r>
            <a:endParaRPr sz="1200">
              <a:solidFill>
                <a:srgbClr val="000000"/>
              </a:solidFill>
              <a:latin typeface="Marcellus"/>
              <a:ea typeface="Marcellus"/>
              <a:cs typeface="Marcellus"/>
              <a:sym typeface="Marcellus"/>
            </a:endParaRPr>
          </a:p>
          <a:p>
            <a:pPr indent="-311150" lvl="0" marL="457200" rtl="0" algn="l">
              <a:spcBef>
                <a:spcPts val="0"/>
              </a:spcBef>
              <a:spcAft>
                <a:spcPts val="0"/>
              </a:spcAft>
              <a:buSzPts val="1300"/>
              <a:buFont typeface="Marcellus"/>
              <a:buChar char="-"/>
            </a:pPr>
            <a:r>
              <a:rPr lang="en" sz="1200">
                <a:solidFill>
                  <a:srgbClr val="000000"/>
                </a:solidFill>
                <a:latin typeface="Marcellus"/>
                <a:ea typeface="Marcellus"/>
                <a:cs typeface="Marcellus"/>
                <a:sym typeface="Marcellus"/>
              </a:rPr>
              <a:t>High variation in calories per 100g across food types → hard to generalize.</a:t>
            </a:r>
            <a:endParaRPr sz="1200">
              <a:solidFill>
                <a:srgbClr val="000000"/>
              </a:solidFill>
              <a:latin typeface="Marcellus"/>
              <a:ea typeface="Marcellus"/>
              <a:cs typeface="Marcellus"/>
              <a:sym typeface="Marcellus"/>
            </a:endParaRPr>
          </a:p>
          <a:p>
            <a:pPr indent="0" lvl="0" marL="457200" rtl="0" algn="l">
              <a:spcBef>
                <a:spcPts val="0"/>
              </a:spcBef>
              <a:spcAft>
                <a:spcPts val="0"/>
              </a:spcAft>
              <a:buNone/>
            </a:pPr>
            <a:r>
              <a:t/>
            </a:r>
            <a:endParaRPr>
              <a:latin typeface="Marcellus"/>
              <a:ea typeface="Marcellus"/>
              <a:cs typeface="Marcellus"/>
              <a:sym typeface="Marcellus"/>
            </a:endParaRPr>
          </a:p>
          <a:p>
            <a:pPr indent="0" lvl="0" marL="0" rtl="0" algn="l">
              <a:spcBef>
                <a:spcPts val="0"/>
              </a:spcBef>
              <a:spcAft>
                <a:spcPts val="0"/>
              </a:spcAft>
              <a:buNone/>
            </a:pPr>
            <a:r>
              <a:rPr b="1" lang="en">
                <a:latin typeface="Marcellus"/>
                <a:ea typeface="Marcellus"/>
                <a:cs typeface="Marcellus"/>
                <a:sym typeface="Marcellus"/>
              </a:rPr>
              <a:t>Mitigation:</a:t>
            </a:r>
            <a:endParaRPr b="1">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Used direct total calorie prediction instead of normalized value.</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Marcellus"/>
                <a:ea typeface="Marcellus"/>
                <a:cs typeface="Marcellus"/>
                <a:sym typeface="Marcellus"/>
              </a:rPr>
              <a:t>Added polynomial feature </a:t>
            </a:r>
            <a:r>
              <a:rPr lang="en" sz="1200">
                <a:solidFill>
                  <a:srgbClr val="188038"/>
                </a:solidFill>
                <a:latin typeface="Marcellus"/>
                <a:ea typeface="Marcellus"/>
                <a:cs typeface="Marcellus"/>
                <a:sym typeface="Marcellus"/>
              </a:rPr>
              <a:t>portion_size²</a:t>
            </a:r>
            <a:r>
              <a:rPr lang="en" sz="1200">
                <a:solidFill>
                  <a:srgbClr val="000000"/>
                </a:solidFill>
                <a:latin typeface="Marcellus"/>
                <a:ea typeface="Marcellus"/>
                <a:cs typeface="Marcellus"/>
                <a:sym typeface="Marcellus"/>
              </a:rPr>
              <a:t> to account for food density effects.</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Marcellus"/>
                <a:ea typeface="Marcellus"/>
                <a:cs typeface="Marcellus"/>
                <a:sym typeface="Marcellus"/>
              </a:rPr>
              <a:t>Applied normalization (</a:t>
            </a:r>
            <a:r>
              <a:rPr lang="en" sz="1200">
                <a:solidFill>
                  <a:srgbClr val="188038"/>
                </a:solidFill>
                <a:latin typeface="Marcellus"/>
                <a:ea typeface="Marcellus"/>
                <a:cs typeface="Marcellus"/>
                <a:sym typeface="Marcellus"/>
              </a:rPr>
              <a:t>MinMaxScaler</a:t>
            </a:r>
            <a:r>
              <a:rPr lang="en" sz="1200">
                <a:solidFill>
                  <a:srgbClr val="000000"/>
                </a:solidFill>
                <a:latin typeface="Marcellus"/>
                <a:ea typeface="Marcellus"/>
                <a:cs typeface="Marcellus"/>
                <a:sym typeface="Marcellus"/>
              </a:rPr>
              <a:t>) to target for smoother loss optimization.</a:t>
            </a:r>
            <a:endParaRPr sz="1200">
              <a:solidFill>
                <a:srgbClr val="000000"/>
              </a:solidFill>
              <a:latin typeface="Marcellus"/>
              <a:ea typeface="Marcellus"/>
              <a:cs typeface="Marcellus"/>
              <a:sym typeface="Marcellus"/>
            </a:endParaRPr>
          </a:p>
          <a:p>
            <a:pPr indent="0" lvl="0" marL="0" rtl="0" algn="l">
              <a:spcBef>
                <a:spcPts val="0"/>
              </a:spcBef>
              <a:spcAft>
                <a:spcPts val="0"/>
              </a:spcAft>
              <a:buNone/>
            </a:pPr>
            <a:r>
              <a:t/>
            </a:r>
            <a:endParaRPr>
              <a:latin typeface="Marcellus"/>
              <a:ea typeface="Marcellus"/>
              <a:cs typeface="Marcellus"/>
              <a:sym typeface="Marcellus"/>
            </a:endParaRPr>
          </a:p>
        </p:txBody>
      </p:sp>
      <p:sp>
        <p:nvSpPr>
          <p:cNvPr id="780" name="Google Shape;780;p68"/>
          <p:cNvSpPr txBox="1"/>
          <p:nvPr>
            <p:ph idx="1" type="body"/>
          </p:nvPr>
        </p:nvSpPr>
        <p:spPr>
          <a:xfrm>
            <a:off x="4112625" y="1118050"/>
            <a:ext cx="4599900" cy="3747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arcellus"/>
                <a:ea typeface="Marcellus"/>
                <a:cs typeface="Marcellus"/>
                <a:sym typeface="Marcellus"/>
              </a:rPr>
              <a:t>Example Prediction: Pizza @ 150g</a:t>
            </a:r>
            <a:endParaRPr b="1">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304800" lvl="0" marL="457200" rtl="0" algn="l">
              <a:spcBef>
                <a:spcPts val="0"/>
              </a:spcBef>
              <a:spcAft>
                <a:spcPts val="0"/>
              </a:spcAft>
              <a:buSzPts val="1200"/>
              <a:buChar char="-"/>
            </a:pPr>
            <a:r>
              <a:rPr lang="en" sz="1200">
                <a:solidFill>
                  <a:srgbClr val="000000"/>
                </a:solidFill>
                <a:latin typeface="Marcellus"/>
                <a:ea typeface="Marcellus"/>
                <a:cs typeface="Marcellus"/>
                <a:sym typeface="Marcellus"/>
              </a:rPr>
              <a:t>Input: </a:t>
            </a:r>
            <a:r>
              <a:rPr lang="en" sz="1200">
                <a:solidFill>
                  <a:srgbClr val="188038"/>
                </a:solidFill>
                <a:latin typeface="Marcellus"/>
                <a:ea typeface="Marcellus"/>
                <a:cs typeface="Marcellus"/>
                <a:sym typeface="Marcellus"/>
              </a:rPr>
              <a:t>"Pizza"</a:t>
            </a:r>
            <a:r>
              <a:rPr lang="en" sz="1200">
                <a:solidFill>
                  <a:srgbClr val="000000"/>
                </a:solidFill>
                <a:latin typeface="Marcellus"/>
                <a:ea typeface="Marcellus"/>
                <a:cs typeface="Marcellus"/>
                <a:sym typeface="Marcellus"/>
              </a:rPr>
              <a:t>, Portion: 150g</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SzPts val="1200"/>
              <a:buChar char="-"/>
            </a:pPr>
            <a:r>
              <a:rPr lang="en" sz="1200">
                <a:solidFill>
                  <a:srgbClr val="000000"/>
                </a:solidFill>
                <a:latin typeface="Marcellus"/>
                <a:ea typeface="Marcellus"/>
                <a:cs typeface="Marcellus"/>
                <a:sym typeface="Marcellus"/>
              </a:rPr>
              <a:t>Prediction: </a:t>
            </a:r>
            <a:r>
              <a:rPr lang="en" sz="1200">
                <a:solidFill>
                  <a:srgbClr val="188038"/>
                </a:solidFill>
                <a:latin typeface="Marcellus"/>
                <a:ea typeface="Marcellus"/>
                <a:cs typeface="Marcellus"/>
                <a:sym typeface="Marcellus"/>
              </a:rPr>
              <a:t>169.52 kcal</a:t>
            </a:r>
            <a:endParaRPr sz="1200">
              <a:solidFill>
                <a:srgbClr val="188038"/>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Matches nutritional expectations for a light slice of pizza</a:t>
            </a:r>
            <a:endParaRPr sz="1200">
              <a:solidFill>
                <a:srgbClr val="000000"/>
              </a:solidFill>
              <a:latin typeface="Marcellus"/>
              <a:ea typeface="Marcellus"/>
              <a:cs typeface="Marcellus"/>
              <a:sym typeface="Marcellus"/>
            </a:endParaRPr>
          </a:p>
          <a:p>
            <a:pPr indent="-304800" lvl="0" marL="457200" rtl="0" algn="l">
              <a:spcBef>
                <a:spcPts val="0"/>
              </a:spcBef>
              <a:spcAft>
                <a:spcPts val="0"/>
              </a:spcAft>
              <a:buClr>
                <a:srgbClr val="000000"/>
              </a:buClr>
              <a:buSzPts val="1200"/>
              <a:buFont typeface="Marcellus"/>
              <a:buChar char="-"/>
            </a:pPr>
            <a:r>
              <a:rPr lang="en" sz="1200">
                <a:solidFill>
                  <a:srgbClr val="000000"/>
                </a:solidFill>
                <a:latin typeface="Marcellus"/>
                <a:ea typeface="Marcellus"/>
                <a:cs typeface="Marcellus"/>
                <a:sym typeface="Marcellus"/>
              </a:rPr>
              <a:t>Model successfully understands calorie distribution</a:t>
            </a:r>
            <a:endParaRPr sz="1200">
              <a:solidFill>
                <a:srgbClr val="000000"/>
              </a:solidFill>
              <a:latin typeface="Marcellus"/>
              <a:ea typeface="Marcellus"/>
              <a:cs typeface="Marcellus"/>
              <a:sym typeface="Marcellus"/>
            </a:endParaRPr>
          </a:p>
          <a:p>
            <a:pPr indent="0" lvl="0" marL="0" rtl="0" algn="l">
              <a:spcBef>
                <a:spcPts val="0"/>
              </a:spcBef>
              <a:spcAft>
                <a:spcPts val="0"/>
              </a:spcAft>
              <a:buNone/>
            </a:pPr>
            <a:r>
              <a:t/>
            </a:r>
            <a:endParaRPr sz="1100">
              <a:solidFill>
                <a:srgbClr val="000000"/>
              </a:solidFill>
              <a:latin typeface="Marcellus"/>
              <a:ea typeface="Marcellus"/>
              <a:cs typeface="Marcellus"/>
              <a:sym typeface="Marcellus"/>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781" name="Google Shape;781;p68"/>
          <p:cNvSpPr/>
          <p:nvPr/>
        </p:nvSpPr>
        <p:spPr>
          <a:xfrm>
            <a:off x="4167000" y="2690275"/>
            <a:ext cx="4393200" cy="18378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E3E3E3"/>
                </a:solidFill>
                <a:highlight>
                  <a:srgbClr val="383838"/>
                </a:highlight>
                <a:latin typeface="Courier New"/>
                <a:ea typeface="Courier New"/>
                <a:cs typeface="Courier New"/>
                <a:sym typeface="Courier New"/>
              </a:rPr>
              <a:t>1/1</a:t>
            </a:r>
            <a:r>
              <a:rPr lang="en" sz="1050">
                <a:solidFill>
                  <a:srgbClr val="E3E3E3"/>
                </a:solidFill>
                <a:highlight>
                  <a:srgbClr val="383838"/>
                </a:highlight>
                <a:latin typeface="Courier New"/>
                <a:ea typeface="Courier New"/>
                <a:cs typeface="Courier New"/>
                <a:sym typeface="Courier New"/>
              </a:rPr>
              <a:t> </a:t>
            </a:r>
            <a:r>
              <a:rPr lang="en" sz="1050">
                <a:solidFill>
                  <a:srgbClr val="57BB8A"/>
                </a:solidFill>
                <a:highlight>
                  <a:srgbClr val="383838"/>
                </a:highlight>
                <a:latin typeface="Courier New"/>
                <a:ea typeface="Courier New"/>
                <a:cs typeface="Courier New"/>
                <a:sym typeface="Courier New"/>
              </a:rPr>
              <a:t>━━━━━━━━━━━━━━━━━━━━</a:t>
            </a:r>
            <a:r>
              <a:rPr lang="en" sz="1050">
                <a:solidFill>
                  <a:srgbClr val="E3E3E3"/>
                </a:solidFill>
                <a:highlight>
                  <a:srgbClr val="383838"/>
                </a:highlight>
                <a:latin typeface="Courier New"/>
                <a:ea typeface="Courier New"/>
                <a:cs typeface="Courier New"/>
                <a:sym typeface="Courier New"/>
              </a:rPr>
              <a:t> </a:t>
            </a:r>
            <a:r>
              <a:rPr b="1" lang="en" sz="1050">
                <a:solidFill>
                  <a:srgbClr val="E3E3E3"/>
                </a:solidFill>
                <a:highlight>
                  <a:srgbClr val="383838"/>
                </a:highlight>
                <a:latin typeface="Courier New"/>
                <a:ea typeface="Courier New"/>
                <a:cs typeface="Courier New"/>
                <a:sym typeface="Courier New"/>
              </a:rPr>
              <a:t>0s</a:t>
            </a:r>
            <a:r>
              <a:rPr lang="en" sz="1050">
                <a:solidFill>
                  <a:srgbClr val="E3E3E3"/>
                </a:solidFill>
                <a:highlight>
                  <a:srgbClr val="383838"/>
                </a:highlight>
                <a:latin typeface="Courier New"/>
                <a:ea typeface="Courier New"/>
                <a:cs typeface="Courier New"/>
                <a:sym typeface="Courier New"/>
              </a:rPr>
              <a:t> 220ms/step</a:t>
            </a:r>
            <a:endParaRPr sz="1050">
              <a:solidFill>
                <a:srgbClr val="E3E3E3"/>
              </a:solidFill>
              <a:highlight>
                <a:srgbClr val="383838"/>
              </a:highlight>
              <a:latin typeface="Courier New"/>
              <a:ea typeface="Courier New"/>
              <a:cs typeface="Courier New"/>
              <a:sym typeface="Courier New"/>
            </a:endParaRPr>
          </a:p>
          <a:p>
            <a:pPr indent="0" lvl="0" marL="0" rtl="0" algn="ctr">
              <a:spcBef>
                <a:spcPts val="0"/>
              </a:spcBef>
              <a:spcAft>
                <a:spcPts val="0"/>
              </a:spcAft>
              <a:buNone/>
            </a:pPr>
            <a:r>
              <a:rPr lang="en" sz="1050">
                <a:solidFill>
                  <a:srgbClr val="E3E3E3"/>
                </a:solidFill>
                <a:highlight>
                  <a:srgbClr val="383838"/>
                </a:highlight>
                <a:latin typeface="Courier New"/>
                <a:ea typeface="Courier New"/>
                <a:cs typeface="Courier New"/>
                <a:sym typeface="Courier New"/>
              </a:rPr>
              <a:t>🍕 Estimated Calories for 150g of Pizza: 169.52 kcal</a:t>
            </a:r>
            <a:endParaRPr>
              <a:latin typeface="Mulish"/>
              <a:ea typeface="Mulish"/>
              <a:cs typeface="Mulish"/>
              <a:sym typeface="Mulish"/>
            </a:endParaRPr>
          </a:p>
        </p:txBody>
      </p:sp>
      <p:sp>
        <p:nvSpPr>
          <p:cNvPr id="782" name="Google Shape;782;p68"/>
          <p:cNvSpPr txBox="1"/>
          <p:nvPr/>
        </p:nvSpPr>
        <p:spPr>
          <a:xfrm>
            <a:off x="6284025" y="4837200"/>
            <a:ext cx="28599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Gayatri Sanjay Gaikwad</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Optimized RNN for future Calorie Estimation</a:t>
            </a:r>
            <a:endParaRPr sz="2900"/>
          </a:p>
        </p:txBody>
      </p:sp>
      <p:sp>
        <p:nvSpPr>
          <p:cNvPr id="788" name="Google Shape;788;p69"/>
          <p:cNvSpPr txBox="1"/>
          <p:nvPr>
            <p:ph idx="1" type="body"/>
          </p:nvPr>
        </p:nvSpPr>
        <p:spPr>
          <a:xfrm>
            <a:off x="720000" y="1215750"/>
            <a:ext cx="3865200" cy="350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Validation Loss and Error flattened out greatly from the last phase</a:t>
            </a:r>
            <a:endParaRPr/>
          </a:p>
          <a:p>
            <a:pPr indent="-317500" lvl="0" marL="457200" rtl="0" algn="l">
              <a:spcBef>
                <a:spcPts val="0"/>
              </a:spcBef>
              <a:spcAft>
                <a:spcPts val="0"/>
              </a:spcAft>
              <a:buSzPts val="1400"/>
              <a:buChar char="●"/>
            </a:pPr>
            <a:r>
              <a:rPr lang="en"/>
              <a:t>Still using synthetic data, so no real read on accuracy of the model in relation to the other models</a:t>
            </a:r>
            <a:endParaRPr/>
          </a:p>
          <a:p>
            <a:pPr indent="-317500" lvl="0" marL="457200" rtl="0" algn="l">
              <a:spcBef>
                <a:spcPts val="0"/>
              </a:spcBef>
              <a:spcAft>
                <a:spcPts val="0"/>
              </a:spcAft>
              <a:buSzPts val="1400"/>
              <a:buChar char="●"/>
            </a:pPr>
            <a:r>
              <a:rPr lang="en"/>
              <a:t>As it stands, the RNN is a fairly simplified concept, as it only reads the number of calories per day</a:t>
            </a:r>
            <a:endParaRPr/>
          </a:p>
          <a:p>
            <a:pPr indent="-304800" lvl="1" marL="914400" rtl="0" algn="l">
              <a:spcBef>
                <a:spcPts val="0"/>
              </a:spcBef>
              <a:spcAft>
                <a:spcPts val="0"/>
              </a:spcAft>
              <a:buSzPts val="1200"/>
              <a:buChar char="○"/>
            </a:pPr>
            <a:r>
              <a:rPr lang="en"/>
              <a:t>Potential future additions: predicting what food a user would generally gravitate towards on a regular basis, predicting future calories based on different foods a user eats, etc.</a:t>
            </a:r>
            <a:endParaRPr/>
          </a:p>
        </p:txBody>
      </p:sp>
      <p:pic>
        <p:nvPicPr>
          <p:cNvPr id="789" name="Google Shape;789;p69"/>
          <p:cNvPicPr preferRelativeResize="0"/>
          <p:nvPr/>
        </p:nvPicPr>
        <p:blipFill>
          <a:blip r:embed="rId3">
            <a:alphaModFix/>
          </a:blip>
          <a:stretch>
            <a:fillRect/>
          </a:stretch>
        </p:blipFill>
        <p:spPr>
          <a:xfrm>
            <a:off x="4608825" y="1531175"/>
            <a:ext cx="4207501" cy="1975553"/>
          </a:xfrm>
          <a:prstGeom prst="rect">
            <a:avLst/>
          </a:prstGeom>
          <a:noFill/>
          <a:ln>
            <a:noFill/>
          </a:ln>
        </p:spPr>
      </p:pic>
      <p:sp>
        <p:nvSpPr>
          <p:cNvPr id="790" name="Google Shape;790;p69"/>
          <p:cNvSpPr txBox="1"/>
          <p:nvPr/>
        </p:nvSpPr>
        <p:spPr>
          <a:xfrm>
            <a:off x="4810650" y="1264100"/>
            <a:ext cx="42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Visualizations: </a:t>
            </a:r>
            <a:endParaRPr sz="1200">
              <a:solidFill>
                <a:schemeClr val="dk1"/>
              </a:solidFill>
              <a:latin typeface="Mulish"/>
              <a:ea typeface="Mulish"/>
              <a:cs typeface="Mulish"/>
              <a:sym typeface="Mulish"/>
            </a:endParaRPr>
          </a:p>
        </p:txBody>
      </p:sp>
      <p:sp>
        <p:nvSpPr>
          <p:cNvPr id="791" name="Google Shape;791;p69"/>
          <p:cNvSpPr txBox="1"/>
          <p:nvPr/>
        </p:nvSpPr>
        <p:spPr>
          <a:xfrm>
            <a:off x="6284025" y="4837200"/>
            <a:ext cx="28599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Tyler Keating</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250">
                <a:solidFill>
                  <a:schemeClr val="accent6"/>
                </a:solidFill>
              </a:rPr>
              <a:t>Key Challenges Faced</a:t>
            </a:r>
            <a:endParaRPr sz="2250">
              <a:solidFill>
                <a:schemeClr val="accent6"/>
              </a:solidFill>
            </a:endParaRPr>
          </a:p>
          <a:p>
            <a:pPr indent="0" lvl="0" marL="0" rtl="0" algn="l">
              <a:spcBef>
                <a:spcPts val="1000"/>
              </a:spcBef>
              <a:spcAft>
                <a:spcPts val="0"/>
              </a:spcAft>
              <a:buNone/>
            </a:pPr>
            <a:r>
              <a:t/>
            </a:r>
            <a:endParaRPr/>
          </a:p>
        </p:txBody>
      </p:sp>
      <p:sp>
        <p:nvSpPr>
          <p:cNvPr id="797" name="Google Shape;797;p70"/>
          <p:cNvSpPr txBox="1"/>
          <p:nvPr>
            <p:ph idx="1" type="body"/>
          </p:nvPr>
        </p:nvSpPr>
        <p:spPr>
          <a:xfrm>
            <a:off x="720000" y="1215750"/>
            <a:ext cx="8026800" cy="3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 Complex Data Preprocessing</a:t>
            </a:r>
            <a:endParaRPr b="1"/>
          </a:p>
          <a:p>
            <a:pPr indent="0" lvl="0" marL="0" rtl="0" algn="l">
              <a:spcBef>
                <a:spcPts val="0"/>
              </a:spcBef>
              <a:spcAft>
                <a:spcPts val="0"/>
              </a:spcAft>
              <a:buNone/>
            </a:pPr>
            <a:r>
              <a:rPr lang="en"/>
              <a:t>Handling diverse data types—images, numerical nutrition facts, and sequential meal patterns—required a robust and multi-stage preprocessing pipeline. Challenges included:</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Ensuring uniformity in image sizes and formats across datasets.</a:t>
            </a:r>
            <a:endParaRPr/>
          </a:p>
          <a:p>
            <a:pPr indent="-304800" lvl="0" marL="457200" rtl="0" algn="l">
              <a:spcBef>
                <a:spcPts val="0"/>
              </a:spcBef>
              <a:spcAft>
                <a:spcPts val="0"/>
              </a:spcAft>
              <a:buSzPts val="1200"/>
              <a:buChar char="●"/>
            </a:pPr>
            <a:r>
              <a:rPr lang="en"/>
              <a:t>Dealing with missing or inconsistent nutritional information in API data.</a:t>
            </a:r>
            <a:endParaRPr/>
          </a:p>
          <a:p>
            <a:pPr indent="-304800" lvl="0" marL="457200" rtl="0" algn="l">
              <a:spcBef>
                <a:spcPts val="0"/>
              </a:spcBef>
              <a:spcAft>
                <a:spcPts val="0"/>
              </a:spcAft>
              <a:buSzPts val="1200"/>
              <a:buChar char="●"/>
            </a:pPr>
            <a:r>
              <a:rPr lang="en"/>
              <a:t>Structuring sequential user data effectively for RNN input.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2. Limited Data Diversity Leading to Overfitting</a:t>
            </a:r>
            <a:endParaRPr b="1"/>
          </a:p>
          <a:p>
            <a:pPr indent="-304800" lvl="0" marL="457200" rtl="0" algn="l">
              <a:spcBef>
                <a:spcPts val="0"/>
              </a:spcBef>
              <a:spcAft>
                <a:spcPts val="0"/>
              </a:spcAft>
              <a:buSzPts val="1200"/>
              <a:buChar char="●"/>
            </a:pPr>
            <a:r>
              <a:rPr lang="en"/>
              <a:t>Both the CNN and MLP models initially suffered from overfitting due to:</a:t>
            </a:r>
            <a:endParaRPr/>
          </a:p>
          <a:p>
            <a:pPr indent="-304800" lvl="0" marL="457200" rtl="0" algn="l">
              <a:spcBef>
                <a:spcPts val="0"/>
              </a:spcBef>
              <a:spcAft>
                <a:spcPts val="0"/>
              </a:spcAft>
              <a:buSzPts val="1200"/>
              <a:buChar char="●"/>
            </a:pPr>
            <a:r>
              <a:rPr lang="en"/>
              <a:t>Lack of diversity in food presentation (lighting, angles, backgrounds).</a:t>
            </a:r>
            <a:endParaRPr/>
          </a:p>
          <a:p>
            <a:pPr indent="-304800" lvl="0" marL="457200" rtl="0" algn="l">
              <a:spcBef>
                <a:spcPts val="0"/>
              </a:spcBef>
              <a:spcAft>
                <a:spcPts val="0"/>
              </a:spcAft>
              <a:buSzPts val="1200"/>
              <a:buChar char="●"/>
            </a:pPr>
            <a:r>
              <a:rPr lang="en"/>
              <a:t>Randomly generated portion sizes without real-world consistency.</a:t>
            </a:r>
            <a:endParaRPr/>
          </a:p>
          <a:p>
            <a:pPr indent="-304800" lvl="0" marL="457200" rtl="0" algn="l">
              <a:spcBef>
                <a:spcPts val="0"/>
              </a:spcBef>
              <a:spcAft>
                <a:spcPts val="0"/>
              </a:spcAft>
              <a:buSzPts val="1200"/>
              <a:buChar char="●"/>
            </a:pPr>
            <a:r>
              <a:rPr lang="en"/>
              <a:t>Imbalanced class representation within datasets like Food-101.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500"/>
          </a:p>
        </p:txBody>
      </p:sp>
      <p:sp>
        <p:nvSpPr>
          <p:cNvPr id="798" name="Google Shape;798;p70"/>
          <p:cNvSpPr txBox="1"/>
          <p:nvPr/>
        </p:nvSpPr>
        <p:spPr>
          <a:xfrm>
            <a:off x="6144000" y="4758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250">
                <a:solidFill>
                  <a:schemeClr val="accent6"/>
                </a:solidFill>
              </a:rPr>
              <a:t>Key Challenges Faced</a:t>
            </a:r>
            <a:endParaRPr sz="2250">
              <a:solidFill>
                <a:schemeClr val="accent6"/>
              </a:solidFill>
            </a:endParaRPr>
          </a:p>
          <a:p>
            <a:pPr indent="0" lvl="0" marL="0" rtl="0" algn="l">
              <a:spcBef>
                <a:spcPts val="1000"/>
              </a:spcBef>
              <a:spcAft>
                <a:spcPts val="0"/>
              </a:spcAft>
              <a:buNone/>
            </a:pPr>
            <a:r>
              <a:t/>
            </a:r>
            <a:endParaRPr/>
          </a:p>
        </p:txBody>
      </p:sp>
      <p:sp>
        <p:nvSpPr>
          <p:cNvPr id="804" name="Google Shape;804;p71"/>
          <p:cNvSpPr txBox="1"/>
          <p:nvPr>
            <p:ph idx="1" type="body"/>
          </p:nvPr>
        </p:nvSpPr>
        <p:spPr>
          <a:xfrm>
            <a:off x="720000" y="1215750"/>
            <a:ext cx="8026800" cy="3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 Integration Across Multiple Models</a:t>
            </a:r>
            <a:endParaRPr b="1"/>
          </a:p>
          <a:p>
            <a:pPr indent="-304800" lvl="0" marL="457200" rtl="0" algn="l">
              <a:spcBef>
                <a:spcPts val="0"/>
              </a:spcBef>
              <a:spcAft>
                <a:spcPts val="0"/>
              </a:spcAft>
              <a:buSzPts val="1200"/>
              <a:buChar char="●"/>
            </a:pPr>
            <a:r>
              <a:rPr lang="en"/>
              <a:t>Seamlessly combining the CNN (for classification), MLP (for calorie regression), and RNN (for pattern analysis) into a unified system presented several hurdles:</a:t>
            </a:r>
            <a:endParaRPr/>
          </a:p>
          <a:p>
            <a:pPr indent="-304800" lvl="0" marL="457200" rtl="0" algn="l">
              <a:spcBef>
                <a:spcPts val="0"/>
              </a:spcBef>
              <a:spcAft>
                <a:spcPts val="0"/>
              </a:spcAft>
              <a:buSzPts val="1200"/>
              <a:buChar char="●"/>
            </a:pPr>
            <a:r>
              <a:rPr lang="en"/>
              <a:t>Ensuring compatibility in data formats between models.</a:t>
            </a:r>
            <a:endParaRPr/>
          </a:p>
          <a:p>
            <a:pPr indent="-304800" lvl="0" marL="457200" rtl="0" algn="l">
              <a:spcBef>
                <a:spcPts val="0"/>
              </a:spcBef>
              <a:spcAft>
                <a:spcPts val="0"/>
              </a:spcAft>
              <a:buSzPts val="1200"/>
              <a:buChar char="●"/>
            </a:pPr>
            <a:r>
              <a:rPr lang="en"/>
              <a:t>Managing asynchronous outputs (e.g., CNN vs. MLP timing).</a:t>
            </a:r>
            <a:endParaRPr/>
          </a:p>
          <a:p>
            <a:pPr indent="-304800" lvl="0" marL="457200" rtl="0" algn="l">
              <a:spcBef>
                <a:spcPts val="0"/>
              </a:spcBef>
              <a:spcAft>
                <a:spcPts val="0"/>
              </a:spcAft>
              <a:buSzPts val="1200"/>
              <a:buChar char="●"/>
            </a:pPr>
            <a:r>
              <a:rPr lang="en"/>
              <a:t>Debugging pipeline errors during end-to-end testing.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4. Computational Constraints</a:t>
            </a:r>
            <a:endParaRPr b="1"/>
          </a:p>
          <a:p>
            <a:pPr indent="-304800" lvl="0" marL="457200" rtl="0" algn="l">
              <a:spcBef>
                <a:spcPts val="0"/>
              </a:spcBef>
              <a:spcAft>
                <a:spcPts val="0"/>
              </a:spcAft>
              <a:buSzPts val="1200"/>
              <a:buChar char="●"/>
            </a:pPr>
            <a:r>
              <a:rPr lang="en"/>
              <a:t>Training deep learning models (especially CNNs with image input and RNNs with sequences) was time- and resource-intensive:</a:t>
            </a:r>
            <a:endParaRPr/>
          </a:p>
          <a:p>
            <a:pPr indent="-304800" lvl="0" marL="457200" rtl="0" algn="l">
              <a:spcBef>
                <a:spcPts val="0"/>
              </a:spcBef>
              <a:spcAft>
                <a:spcPts val="0"/>
              </a:spcAft>
              <a:buSzPts val="1200"/>
              <a:buChar char="●"/>
            </a:pPr>
            <a:r>
              <a:rPr lang="en"/>
              <a:t>Long training durations even with GPU support on Google Colab.</a:t>
            </a:r>
            <a:endParaRPr/>
          </a:p>
          <a:p>
            <a:pPr indent="-304800" lvl="0" marL="457200" rtl="0" algn="l">
              <a:spcBef>
                <a:spcPts val="0"/>
              </a:spcBef>
              <a:spcAft>
                <a:spcPts val="0"/>
              </a:spcAft>
              <a:buSzPts val="1200"/>
              <a:buChar char="●"/>
            </a:pPr>
            <a:r>
              <a:rPr lang="en"/>
              <a:t>Need to regularly checkpoint and monitor training to avoid wasted compute cycles.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500"/>
          </a:p>
        </p:txBody>
      </p:sp>
      <p:sp>
        <p:nvSpPr>
          <p:cNvPr id="805" name="Google Shape;805;p71"/>
          <p:cNvSpPr txBox="1"/>
          <p:nvPr/>
        </p:nvSpPr>
        <p:spPr>
          <a:xfrm>
            <a:off x="6144000" y="4758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250">
                <a:solidFill>
                  <a:schemeClr val="accent6"/>
                </a:solidFill>
              </a:rPr>
              <a:t>Key Challenges Faced</a:t>
            </a:r>
            <a:endParaRPr sz="2250">
              <a:solidFill>
                <a:schemeClr val="accent6"/>
              </a:solidFill>
            </a:endParaRPr>
          </a:p>
          <a:p>
            <a:pPr indent="0" lvl="0" marL="0" rtl="0" algn="l">
              <a:spcBef>
                <a:spcPts val="1000"/>
              </a:spcBef>
              <a:spcAft>
                <a:spcPts val="0"/>
              </a:spcAft>
              <a:buNone/>
            </a:pPr>
            <a:r>
              <a:t/>
            </a:r>
            <a:endParaRPr/>
          </a:p>
        </p:txBody>
      </p:sp>
      <p:sp>
        <p:nvSpPr>
          <p:cNvPr id="811" name="Google Shape;811;p72"/>
          <p:cNvSpPr txBox="1"/>
          <p:nvPr>
            <p:ph idx="1" type="body"/>
          </p:nvPr>
        </p:nvSpPr>
        <p:spPr>
          <a:xfrm>
            <a:off x="720000" y="1215750"/>
            <a:ext cx="8026800" cy="3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5. Calorie Prediction Limitations</a:t>
            </a:r>
            <a:endParaRPr b="1"/>
          </a:p>
          <a:p>
            <a:pPr indent="-304800" lvl="0" marL="457200" rtl="0" algn="l">
              <a:spcBef>
                <a:spcPts val="0"/>
              </a:spcBef>
              <a:spcAft>
                <a:spcPts val="0"/>
              </a:spcAft>
              <a:buSzPts val="1200"/>
              <a:buChar char="●"/>
            </a:pPr>
            <a:r>
              <a:rPr lang="en"/>
              <a:t>The MLP model faced domain-specific issues:</a:t>
            </a:r>
            <a:endParaRPr/>
          </a:p>
          <a:p>
            <a:pPr indent="-304800" lvl="0" marL="457200" rtl="0" algn="l">
              <a:spcBef>
                <a:spcPts val="0"/>
              </a:spcBef>
              <a:spcAft>
                <a:spcPts val="0"/>
              </a:spcAft>
              <a:buSzPts val="1200"/>
              <a:buChar char="●"/>
            </a:pPr>
            <a:r>
              <a:rPr lang="en"/>
              <a:t>Large calorie variation across food types (e.g., “pizza” can range from 200–500 kcal per 100g).</a:t>
            </a:r>
            <a:endParaRPr/>
          </a:p>
          <a:p>
            <a:pPr indent="-304800" lvl="0" marL="457200" rtl="0" algn="l">
              <a:spcBef>
                <a:spcPts val="0"/>
              </a:spcBef>
              <a:spcAft>
                <a:spcPts val="0"/>
              </a:spcAft>
              <a:buSzPts val="1200"/>
              <a:buChar char="●"/>
            </a:pPr>
            <a:r>
              <a:rPr lang="en"/>
              <a:t>Lack of ingredient-level details, which limited model precision.</a:t>
            </a:r>
            <a:endParaRPr/>
          </a:p>
          <a:p>
            <a:pPr indent="-304800" lvl="0" marL="457200" rtl="0" algn="l">
              <a:spcBef>
                <a:spcPts val="0"/>
              </a:spcBef>
              <a:spcAft>
                <a:spcPts val="0"/>
              </a:spcAft>
              <a:buSzPts val="1200"/>
              <a:buChar char="●"/>
            </a:pPr>
            <a:r>
              <a:rPr lang="en"/>
              <a:t>Initial attempts using normalized/log-calorie outputs performed poorly (negative R²), leading to a pivot toward direct calorie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6. Interface &amp; Usability Challenges (Emerging)</a:t>
            </a:r>
            <a:endParaRPr b="1"/>
          </a:p>
          <a:p>
            <a:pPr indent="-304800" lvl="0" marL="457200" rtl="0" algn="l">
              <a:spcBef>
                <a:spcPts val="0"/>
              </a:spcBef>
              <a:spcAft>
                <a:spcPts val="0"/>
              </a:spcAft>
              <a:buSzPts val="1200"/>
              <a:buChar char="●"/>
            </a:pPr>
            <a:r>
              <a:rPr lang="en"/>
              <a:t>While the backend models progressed, early-stage UI development surfaced issues:</a:t>
            </a:r>
            <a:endParaRPr/>
          </a:p>
          <a:p>
            <a:pPr indent="-304800" lvl="0" marL="457200" rtl="0" algn="l">
              <a:spcBef>
                <a:spcPts val="0"/>
              </a:spcBef>
              <a:spcAft>
                <a:spcPts val="0"/>
              </a:spcAft>
              <a:buSzPts val="1200"/>
              <a:buChar char="●"/>
            </a:pPr>
            <a:r>
              <a:rPr lang="en"/>
              <a:t>Designing a user-friendly interface for diverse food recognition outputs.</a:t>
            </a:r>
            <a:endParaRPr/>
          </a:p>
          <a:p>
            <a:pPr indent="-304800" lvl="0" marL="457200" rtl="0" algn="l">
              <a:spcBef>
                <a:spcPts val="0"/>
              </a:spcBef>
              <a:spcAft>
                <a:spcPts val="0"/>
              </a:spcAft>
              <a:buSzPts val="1200"/>
              <a:buChar char="●"/>
            </a:pPr>
            <a:r>
              <a:rPr lang="en"/>
              <a:t>Displaying calorie insights clearly and meaningfully to non-technical users.</a:t>
            </a:r>
            <a:endParaRPr/>
          </a:p>
          <a:p>
            <a:pPr indent="-304800" lvl="0" marL="457200" rtl="0" algn="l">
              <a:spcBef>
                <a:spcPts val="0"/>
              </a:spcBef>
              <a:spcAft>
                <a:spcPts val="0"/>
              </a:spcAft>
              <a:buSzPts val="1200"/>
              <a:buChar char="●"/>
            </a:pPr>
            <a:r>
              <a:rPr lang="en"/>
              <a:t>Planning for real-world deployment on web or mobile platforms.</a:t>
            </a:r>
            <a:endParaRPr/>
          </a:p>
          <a:p>
            <a:pPr indent="0" lvl="0" marL="0" rtl="0" algn="l">
              <a:spcBef>
                <a:spcPts val="0"/>
              </a:spcBef>
              <a:spcAft>
                <a:spcPts val="0"/>
              </a:spcAft>
              <a:buNone/>
            </a:pPr>
            <a:r>
              <a:t/>
            </a:r>
            <a:endParaRPr sz="500"/>
          </a:p>
          <a:p>
            <a:pPr indent="0" lvl="0" marL="0" rtl="0" algn="l">
              <a:spcBef>
                <a:spcPts val="0"/>
              </a:spcBef>
              <a:spcAft>
                <a:spcPts val="0"/>
              </a:spcAft>
              <a:buNone/>
            </a:pPr>
            <a:r>
              <a:t/>
            </a:r>
            <a:endParaRPr b="1"/>
          </a:p>
        </p:txBody>
      </p:sp>
      <p:sp>
        <p:nvSpPr>
          <p:cNvPr id="812" name="Google Shape;812;p72"/>
          <p:cNvSpPr txBox="1"/>
          <p:nvPr/>
        </p:nvSpPr>
        <p:spPr>
          <a:xfrm>
            <a:off x="6144000" y="4758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150">
                <a:solidFill>
                  <a:schemeClr val="accent6"/>
                </a:solidFill>
              </a:rPr>
              <a:t>User Interface </a:t>
            </a:r>
            <a:endParaRPr sz="2150">
              <a:solidFill>
                <a:schemeClr val="accent6"/>
              </a:solidFill>
            </a:endParaRPr>
          </a:p>
          <a:p>
            <a:pPr indent="0" lvl="0" marL="0" rtl="0" algn="l">
              <a:spcBef>
                <a:spcPts val="1000"/>
              </a:spcBef>
              <a:spcAft>
                <a:spcPts val="0"/>
              </a:spcAft>
              <a:buNone/>
            </a:pPr>
            <a:r>
              <a:t/>
            </a:r>
            <a:endParaRPr/>
          </a:p>
        </p:txBody>
      </p:sp>
      <p:sp>
        <p:nvSpPr>
          <p:cNvPr id="818" name="Google Shape;818;p73"/>
          <p:cNvSpPr txBox="1"/>
          <p:nvPr>
            <p:ph idx="1" type="body"/>
          </p:nvPr>
        </p:nvSpPr>
        <p:spPr>
          <a:xfrm>
            <a:off x="720000" y="1215750"/>
            <a:ext cx="7704000" cy="28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Tools Used for UI Design</a:t>
            </a:r>
            <a:endParaRPr b="1"/>
          </a:p>
          <a:p>
            <a:pPr indent="0" lvl="0" marL="0" rtl="0" algn="l">
              <a:spcBef>
                <a:spcPts val="0"/>
              </a:spcBef>
              <a:spcAft>
                <a:spcPts val="0"/>
              </a:spcAft>
              <a:buNone/>
            </a:pPr>
            <a:r>
              <a:rPr lang="en"/>
              <a:t>To design the user interface for the Calorie Snap application, we used the following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Figma: For creating wireframes, designing high-fidelity UI mockups, and ensuring a clean, modern visual aesthetic.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Canva: To enhance visual elements and icons used in presentation materials.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iOS Mockup Preview: Used to simulate a real-device look and demonstrate the app's user flow before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9" name="Google Shape;819;p73"/>
          <p:cNvSpPr txBox="1"/>
          <p:nvPr/>
        </p:nvSpPr>
        <p:spPr>
          <a:xfrm>
            <a:off x="6144000"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150">
                <a:solidFill>
                  <a:schemeClr val="accent6"/>
                </a:solidFill>
              </a:rPr>
              <a:t>User Interface </a:t>
            </a:r>
            <a:endParaRPr sz="2150">
              <a:solidFill>
                <a:schemeClr val="accent6"/>
              </a:solidFill>
            </a:endParaRPr>
          </a:p>
          <a:p>
            <a:pPr indent="0" lvl="0" marL="0" rtl="0" algn="l">
              <a:spcBef>
                <a:spcPts val="1000"/>
              </a:spcBef>
              <a:spcAft>
                <a:spcPts val="0"/>
              </a:spcAft>
              <a:buNone/>
            </a:pPr>
            <a:r>
              <a:t/>
            </a:r>
            <a:endParaRPr/>
          </a:p>
        </p:txBody>
      </p:sp>
      <p:sp>
        <p:nvSpPr>
          <p:cNvPr id="825" name="Google Shape;825;p74"/>
          <p:cNvSpPr txBox="1"/>
          <p:nvPr>
            <p:ph idx="1" type="body"/>
          </p:nvPr>
        </p:nvSpPr>
        <p:spPr>
          <a:xfrm>
            <a:off x="630350" y="999000"/>
            <a:ext cx="8020500" cy="37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Calorie Snap application features an intuitive and minimal design focused on ease of use. On launching the app:</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Snap Your Food Section:</a:t>
            </a:r>
            <a:endParaRPr b="1" sz="1300"/>
          </a:p>
          <a:p>
            <a:pPr indent="0" lvl="0" marL="0" rtl="0" algn="l">
              <a:spcBef>
                <a:spcPts val="0"/>
              </a:spcBef>
              <a:spcAft>
                <a:spcPts val="0"/>
              </a:spcAft>
              <a:buNone/>
            </a:pPr>
            <a:r>
              <a:rPr lang="en" sz="1300"/>
              <a:t>Users are prompted to take or upload a photo of their meal through a central widget. The interface provides clear options to either upload an image from the device or capture one using the camera.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Today's Meals Overview:</a:t>
            </a:r>
            <a:endParaRPr b="1" sz="1300"/>
          </a:p>
          <a:p>
            <a:pPr indent="0" lvl="0" marL="0" rtl="0" algn="l">
              <a:spcBef>
                <a:spcPts val="0"/>
              </a:spcBef>
              <a:spcAft>
                <a:spcPts val="0"/>
              </a:spcAft>
              <a:buNone/>
            </a:pPr>
            <a:r>
              <a:rPr lang="en" sz="1300"/>
              <a:t>Displays a placeholder with the message "No meals added yet. Start snapping!" to indicate the user's meal log is currently empty.</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Calorie Summary Panel:</a:t>
            </a:r>
            <a:endParaRPr b="1" sz="1300"/>
          </a:p>
          <a:p>
            <a:pPr indent="0" lvl="0" marL="0" rtl="0" algn="l">
              <a:spcBef>
                <a:spcPts val="0"/>
              </a:spcBef>
              <a:spcAft>
                <a:spcPts val="0"/>
              </a:spcAft>
              <a:buNone/>
            </a:pPr>
            <a:r>
              <a:rPr lang="en" sz="1300"/>
              <a:t>A visual summary card shows the total calories consumed today, initially set to 0, with a progress bar leading to the user’s daily calorie goal (default: 2000 kcal).</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clean layout ensures users know exactly what to do next, making the app highly accessible for first-time users and ideal for real-time food logging.</a:t>
            </a:r>
            <a:endParaRPr sz="1300"/>
          </a:p>
        </p:txBody>
      </p:sp>
      <p:sp>
        <p:nvSpPr>
          <p:cNvPr id="826" name="Google Shape;826;p74"/>
          <p:cNvSpPr txBox="1"/>
          <p:nvPr/>
        </p:nvSpPr>
        <p:spPr>
          <a:xfrm>
            <a:off x="6144000"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5"/>
          <p:cNvSpPr txBox="1"/>
          <p:nvPr>
            <p:ph type="title"/>
          </p:nvPr>
        </p:nvSpPr>
        <p:spPr>
          <a:xfrm>
            <a:off x="720000" y="209700"/>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150">
                <a:solidFill>
                  <a:schemeClr val="accent6"/>
                </a:solidFill>
              </a:rPr>
              <a:t>User Interface Prototype(Before Uploading Image)</a:t>
            </a:r>
            <a:endParaRPr sz="2150">
              <a:solidFill>
                <a:schemeClr val="accent6"/>
              </a:solidFill>
            </a:endParaRPr>
          </a:p>
          <a:p>
            <a:pPr indent="0" lvl="0" marL="0" rtl="0" algn="l">
              <a:spcBef>
                <a:spcPts val="1000"/>
              </a:spcBef>
              <a:spcAft>
                <a:spcPts val="0"/>
              </a:spcAft>
              <a:buNone/>
            </a:pPr>
            <a:r>
              <a:t/>
            </a:r>
            <a:endParaRPr/>
          </a:p>
        </p:txBody>
      </p:sp>
      <p:sp>
        <p:nvSpPr>
          <p:cNvPr id="832" name="Google Shape;832;p75"/>
          <p:cNvSpPr txBox="1"/>
          <p:nvPr/>
        </p:nvSpPr>
        <p:spPr>
          <a:xfrm>
            <a:off x="6144000"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pic>
        <p:nvPicPr>
          <p:cNvPr id="833" name="Google Shape;833;p75" title="Screenshot 2025-04-20 at 5.22.08 PM.png"/>
          <p:cNvPicPr preferRelativeResize="0"/>
          <p:nvPr/>
        </p:nvPicPr>
        <p:blipFill>
          <a:blip r:embed="rId3">
            <a:alphaModFix/>
          </a:blip>
          <a:stretch>
            <a:fillRect/>
          </a:stretch>
        </p:blipFill>
        <p:spPr>
          <a:xfrm>
            <a:off x="1732450" y="978675"/>
            <a:ext cx="1988992" cy="3583651"/>
          </a:xfrm>
          <a:prstGeom prst="rect">
            <a:avLst/>
          </a:prstGeom>
          <a:noFill/>
          <a:ln>
            <a:noFill/>
          </a:ln>
        </p:spPr>
      </p:pic>
      <p:pic>
        <p:nvPicPr>
          <p:cNvPr id="834" name="Google Shape;834;p75" title="Screenshot 2025-04-20 at 5.22.19 PM.png"/>
          <p:cNvPicPr preferRelativeResize="0"/>
          <p:nvPr/>
        </p:nvPicPr>
        <p:blipFill>
          <a:blip r:embed="rId4">
            <a:alphaModFix/>
          </a:blip>
          <a:stretch>
            <a:fillRect/>
          </a:stretch>
        </p:blipFill>
        <p:spPr>
          <a:xfrm>
            <a:off x="5306058" y="978675"/>
            <a:ext cx="1988992" cy="3583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1"/>
          <p:cNvSpPr txBox="1"/>
          <p:nvPr>
            <p:ph type="title"/>
          </p:nvPr>
        </p:nvSpPr>
        <p:spPr>
          <a:xfrm>
            <a:off x="720000" y="1557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BACKGROUND INFORMATION</a:t>
            </a:r>
            <a:endParaRPr b="1" sz="2900"/>
          </a:p>
          <a:p>
            <a:pPr indent="0" lvl="0" marL="0" rtl="0" algn="l">
              <a:lnSpc>
                <a:spcPct val="100000"/>
              </a:lnSpc>
              <a:spcBef>
                <a:spcPts val="0"/>
              </a:spcBef>
              <a:spcAft>
                <a:spcPts val="0"/>
              </a:spcAft>
              <a:buSzPts val="3000"/>
              <a:buNone/>
            </a:pPr>
            <a:r>
              <a:t/>
            </a:r>
            <a:endParaRPr b="1" sz="2900">
              <a:highlight>
                <a:srgbClr val="FFFFFF"/>
              </a:highlight>
            </a:endParaRPr>
          </a:p>
          <a:p>
            <a:pPr indent="0" lvl="0" marL="0" rtl="0" algn="l">
              <a:lnSpc>
                <a:spcPct val="100000"/>
              </a:lnSpc>
              <a:spcBef>
                <a:spcPts val="0"/>
              </a:spcBef>
              <a:spcAft>
                <a:spcPts val="0"/>
              </a:spcAft>
              <a:buSzPts val="3000"/>
              <a:buNone/>
            </a:pPr>
            <a:r>
              <a:t/>
            </a:r>
            <a:endParaRPr b="1" sz="2900">
              <a:highlight>
                <a:srgbClr val="FFFFFF"/>
              </a:highlight>
            </a:endParaRPr>
          </a:p>
        </p:txBody>
      </p:sp>
      <p:sp>
        <p:nvSpPr>
          <p:cNvPr id="499" name="Google Shape;499;p31"/>
          <p:cNvSpPr txBox="1"/>
          <p:nvPr/>
        </p:nvSpPr>
        <p:spPr>
          <a:xfrm>
            <a:off x="5863450" y="4837200"/>
            <a:ext cx="3280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Carlos González-Chamorro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ulish"/>
              <a:ea typeface="Mulish"/>
              <a:cs typeface="Mulish"/>
              <a:sym typeface="Mulish"/>
            </a:endParaRPr>
          </a:p>
        </p:txBody>
      </p:sp>
      <p:sp>
        <p:nvSpPr>
          <p:cNvPr id="500" name="Google Shape;500;p31"/>
          <p:cNvSpPr txBox="1"/>
          <p:nvPr>
            <p:ph idx="1" type="body"/>
          </p:nvPr>
        </p:nvSpPr>
        <p:spPr>
          <a:xfrm>
            <a:off x="631200" y="891950"/>
            <a:ext cx="7881600" cy="3693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b="1" lang="en" sz="1500">
                <a:latin typeface="Marcellus"/>
                <a:ea typeface="Marcellus"/>
                <a:cs typeface="Marcellus"/>
                <a:sym typeface="Marcellus"/>
              </a:rPr>
              <a:t>The problem:</a:t>
            </a:r>
            <a:endParaRPr b="1"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t/>
            </a:r>
            <a:endParaRPr b="1"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Inaccurate and labor-intensive manual food logging.</a:t>
            </a:r>
            <a:endParaRPr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Lack of personalized dietary insights based on eating habits.</a:t>
            </a:r>
            <a:endParaRPr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t/>
            </a:r>
            <a:endParaRPr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rPr b="1" lang="en" sz="1500">
                <a:latin typeface="Marcellus"/>
                <a:ea typeface="Marcellus"/>
                <a:cs typeface="Marcellus"/>
                <a:sym typeface="Marcellus"/>
              </a:rPr>
              <a:t>Why it Matters:</a:t>
            </a:r>
            <a:endParaRPr b="1"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t/>
            </a:r>
            <a:endParaRPr b="1"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Rising rates of diet-related health issues demand better nutritional monitoring.</a:t>
            </a:r>
            <a:endParaRPr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Automated systems can reduce costs and improve diet management.</a:t>
            </a:r>
            <a:endParaRPr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Personalized everyday recommendations can lead to healthier lifestyle.</a:t>
            </a:r>
            <a:endParaRPr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t/>
            </a:r>
            <a:endParaRPr b="1"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rPr b="1" lang="en" sz="1500">
                <a:latin typeface="Marcellus"/>
                <a:ea typeface="Marcellus"/>
                <a:cs typeface="Marcellus"/>
                <a:sym typeface="Marcellus"/>
              </a:rPr>
              <a:t>Technological Background: </a:t>
            </a:r>
            <a:endParaRPr b="1" sz="1500">
              <a:latin typeface="Marcellus"/>
              <a:ea typeface="Marcellus"/>
              <a:cs typeface="Marcellus"/>
              <a:sym typeface="Marcellus"/>
            </a:endParaRPr>
          </a:p>
          <a:p>
            <a:pPr indent="0" lvl="0" marL="0" rtl="0" algn="just">
              <a:lnSpc>
                <a:spcPct val="100000"/>
              </a:lnSpc>
              <a:spcBef>
                <a:spcPts val="0"/>
              </a:spcBef>
              <a:spcAft>
                <a:spcPts val="0"/>
              </a:spcAft>
              <a:buSzPts val="1200"/>
              <a:buNone/>
            </a:pPr>
            <a:r>
              <a:t/>
            </a:r>
            <a:endParaRPr b="1"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Convolutional Neural Networks (CNNs): Used to identify food items from images.</a:t>
            </a:r>
            <a:endParaRPr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Multi-Layer Perceptrons (MLPs): Estimate calorie content and nutritional values.</a:t>
            </a:r>
            <a:endParaRPr sz="1500">
              <a:latin typeface="Marcellus"/>
              <a:ea typeface="Marcellus"/>
              <a:cs typeface="Marcellus"/>
              <a:sym typeface="Marcellus"/>
            </a:endParaRPr>
          </a:p>
          <a:p>
            <a:pPr indent="-311150" lvl="0" marL="457200" rtl="0" algn="just">
              <a:lnSpc>
                <a:spcPct val="100000"/>
              </a:lnSpc>
              <a:spcBef>
                <a:spcPts val="0"/>
              </a:spcBef>
              <a:spcAft>
                <a:spcPts val="0"/>
              </a:spcAft>
              <a:buSzPts val="1300"/>
              <a:buFont typeface="Marcellus"/>
              <a:buChar char="●"/>
            </a:pPr>
            <a:r>
              <a:rPr lang="en" sz="1500">
                <a:latin typeface="Marcellus"/>
                <a:ea typeface="Marcellus"/>
                <a:cs typeface="Marcellus"/>
                <a:sym typeface="Marcellus"/>
              </a:rPr>
              <a:t>Recurrent Neural Networks (RNNs): Analyze eating patterns over time.</a:t>
            </a:r>
            <a:endParaRPr sz="1500">
              <a:latin typeface="Marcellus"/>
              <a:ea typeface="Marcellus"/>
              <a:cs typeface="Marcellus"/>
              <a:sym typeface="Marcellus"/>
            </a:endParaRPr>
          </a:p>
          <a:p>
            <a:pPr indent="0" lvl="0" marL="0" rtl="0" algn="just">
              <a:lnSpc>
                <a:spcPct val="115000"/>
              </a:lnSpc>
              <a:spcBef>
                <a:spcPts val="1200"/>
              </a:spcBef>
              <a:spcAft>
                <a:spcPts val="1200"/>
              </a:spcAft>
              <a:buSzPts val="1200"/>
              <a:buNone/>
            </a:pPr>
            <a:r>
              <a:t/>
            </a:r>
            <a:endParaRPr>
              <a:latin typeface="Marcellus"/>
              <a:ea typeface="Marcellus"/>
              <a:cs typeface="Marcellus"/>
              <a:sym typeface="Marcellu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150">
                <a:solidFill>
                  <a:schemeClr val="accent6"/>
                </a:solidFill>
              </a:rPr>
              <a:t>User Interface Prototype (After Uploading Image)</a:t>
            </a:r>
            <a:endParaRPr sz="2150">
              <a:solidFill>
                <a:schemeClr val="accent6"/>
              </a:solidFill>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pic>
        <p:nvPicPr>
          <p:cNvPr id="840" name="Google Shape;840;p76" title="Screenshot 2025-04-20 at 5.21.31 PM.png"/>
          <p:cNvPicPr preferRelativeResize="0"/>
          <p:nvPr/>
        </p:nvPicPr>
        <p:blipFill>
          <a:blip r:embed="rId3">
            <a:alphaModFix/>
          </a:blip>
          <a:stretch>
            <a:fillRect/>
          </a:stretch>
        </p:blipFill>
        <p:spPr>
          <a:xfrm>
            <a:off x="1110888" y="1109375"/>
            <a:ext cx="1969966" cy="3550024"/>
          </a:xfrm>
          <a:prstGeom prst="rect">
            <a:avLst/>
          </a:prstGeom>
          <a:noFill/>
          <a:ln>
            <a:noFill/>
          </a:ln>
        </p:spPr>
      </p:pic>
      <p:pic>
        <p:nvPicPr>
          <p:cNvPr id="841" name="Google Shape;841;p76" title="Screenshot 2025-04-20 at 5.21.46 PM.png"/>
          <p:cNvPicPr preferRelativeResize="0"/>
          <p:nvPr/>
        </p:nvPicPr>
        <p:blipFill>
          <a:blip r:embed="rId4">
            <a:alphaModFix/>
          </a:blip>
          <a:stretch>
            <a:fillRect/>
          </a:stretch>
        </p:blipFill>
        <p:spPr>
          <a:xfrm>
            <a:off x="6063146" y="1109375"/>
            <a:ext cx="1969966" cy="3550024"/>
          </a:xfrm>
          <a:prstGeom prst="rect">
            <a:avLst/>
          </a:prstGeom>
          <a:noFill/>
          <a:ln>
            <a:noFill/>
          </a:ln>
        </p:spPr>
      </p:pic>
      <p:pic>
        <p:nvPicPr>
          <p:cNvPr id="842" name="Google Shape;842;p76" title="Screenshot 2025-04-20 at 5.21.58 PM.png"/>
          <p:cNvPicPr preferRelativeResize="0"/>
          <p:nvPr/>
        </p:nvPicPr>
        <p:blipFill>
          <a:blip r:embed="rId5">
            <a:alphaModFix/>
          </a:blip>
          <a:stretch>
            <a:fillRect/>
          </a:stretch>
        </p:blipFill>
        <p:spPr>
          <a:xfrm>
            <a:off x="3587005" y="1109375"/>
            <a:ext cx="1969966" cy="3550024"/>
          </a:xfrm>
          <a:prstGeom prst="rect">
            <a:avLst/>
          </a:prstGeom>
          <a:noFill/>
          <a:ln>
            <a:noFill/>
          </a:ln>
        </p:spPr>
      </p:pic>
      <p:sp>
        <p:nvSpPr>
          <p:cNvPr id="843" name="Google Shape;843;p76"/>
          <p:cNvSpPr txBox="1"/>
          <p:nvPr/>
        </p:nvSpPr>
        <p:spPr>
          <a:xfrm>
            <a:off x="6144000" y="47510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ulish"/>
                <a:ea typeface="Mulish"/>
                <a:cs typeface="Mulish"/>
                <a:sym typeface="Mulish"/>
              </a:rPr>
              <a:t>Created by : </a:t>
            </a:r>
            <a:r>
              <a:rPr lang="en" sz="1300">
                <a:solidFill>
                  <a:schemeClr val="dk1"/>
                </a:solidFill>
                <a:latin typeface="Marcellus"/>
                <a:ea typeface="Marcellus"/>
                <a:cs typeface="Marcellus"/>
                <a:sym typeface="Marcellus"/>
              </a:rPr>
              <a:t>Rudra Hirenkumar Patel</a:t>
            </a:r>
            <a:endParaRPr sz="1200">
              <a:solidFill>
                <a:schemeClr val="dk1"/>
              </a:solidFill>
              <a:latin typeface="Mulish"/>
              <a:ea typeface="Mulish"/>
              <a:cs typeface="Mulish"/>
              <a:sym typeface="Mulish"/>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7"/>
          <p:cNvSpPr txBox="1"/>
          <p:nvPr>
            <p:ph type="title"/>
          </p:nvPr>
        </p:nvSpPr>
        <p:spPr>
          <a:xfrm>
            <a:off x="720000" y="125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accent6"/>
                </a:solidFill>
              </a:rPr>
              <a:t>Deploying the Meal Analysis System</a:t>
            </a:r>
            <a:r>
              <a:rPr lang="en" sz="1700">
                <a:solidFill>
                  <a:schemeClr val="accent6"/>
                </a:solidFill>
              </a:rPr>
              <a:t> (Cloud &amp; API Integration)</a:t>
            </a:r>
            <a:endParaRPr sz="3500">
              <a:solidFill>
                <a:schemeClr val="accent6"/>
              </a:solidFill>
            </a:endParaRPr>
          </a:p>
        </p:txBody>
      </p:sp>
      <p:sp>
        <p:nvSpPr>
          <p:cNvPr id="849" name="Google Shape;849;p77"/>
          <p:cNvSpPr txBox="1"/>
          <p:nvPr>
            <p:ph idx="1" type="body"/>
          </p:nvPr>
        </p:nvSpPr>
        <p:spPr>
          <a:xfrm>
            <a:off x="434600" y="829450"/>
            <a:ext cx="4335900" cy="3870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arcellus"/>
                <a:ea typeface="Marcellus"/>
                <a:cs typeface="Marcellus"/>
                <a:sym typeface="Marcellus"/>
              </a:rPr>
              <a:t>1. </a:t>
            </a:r>
            <a:r>
              <a:rPr b="1" lang="en" sz="1200">
                <a:latin typeface="Marcellus"/>
                <a:ea typeface="Marcellus"/>
                <a:cs typeface="Marcellus"/>
                <a:sym typeface="Marcellus"/>
              </a:rPr>
              <a:t>Deployment Overview</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304800" lvl="0" marL="457200" rtl="0" algn="l">
              <a:spcBef>
                <a:spcPts val="0"/>
              </a:spcBef>
              <a:spcAft>
                <a:spcPts val="0"/>
              </a:spcAft>
              <a:buSzPts val="1200"/>
              <a:buFont typeface="Marcellus"/>
              <a:buChar char="●"/>
            </a:pPr>
            <a:r>
              <a:rPr lang="en" sz="1200">
                <a:latin typeface="Marcellus"/>
                <a:ea typeface="Marcellus"/>
                <a:cs typeface="Marcellus"/>
                <a:sym typeface="Marcellus"/>
              </a:rPr>
              <a:t>Save trained models for portability.</a:t>
            </a:r>
            <a:endParaRPr sz="1200">
              <a:latin typeface="Marcellus"/>
              <a:ea typeface="Marcellus"/>
              <a:cs typeface="Marcellus"/>
              <a:sym typeface="Marcellus"/>
            </a:endParaRPr>
          </a:p>
          <a:p>
            <a:pPr indent="-304800" lvl="0" marL="457200" rtl="0" algn="l">
              <a:spcBef>
                <a:spcPts val="0"/>
              </a:spcBef>
              <a:spcAft>
                <a:spcPts val="0"/>
              </a:spcAft>
              <a:buSzPts val="1200"/>
              <a:buFont typeface="Marcellus"/>
              <a:buChar char="●"/>
            </a:pPr>
            <a:r>
              <a:rPr lang="en" sz="1200">
                <a:latin typeface="Marcellus"/>
                <a:ea typeface="Marcellus"/>
                <a:cs typeface="Marcellus"/>
                <a:sym typeface="Marcellus"/>
              </a:rPr>
              <a:t>Deploy the system on scalable cloud platforms.</a:t>
            </a:r>
            <a:endParaRPr sz="1200">
              <a:latin typeface="Marcellus"/>
              <a:ea typeface="Marcellus"/>
              <a:cs typeface="Marcellus"/>
              <a:sym typeface="Marcellus"/>
            </a:endParaRPr>
          </a:p>
          <a:p>
            <a:pPr indent="-304800" lvl="0" marL="457200" rtl="0" algn="l">
              <a:spcBef>
                <a:spcPts val="0"/>
              </a:spcBef>
              <a:spcAft>
                <a:spcPts val="0"/>
              </a:spcAft>
              <a:buSzPts val="1200"/>
              <a:buFont typeface="Marcellus"/>
              <a:buChar char="●"/>
            </a:pPr>
            <a:r>
              <a:rPr lang="en" sz="1200">
                <a:latin typeface="Marcellus"/>
                <a:ea typeface="Marcellus"/>
                <a:cs typeface="Marcellus"/>
                <a:sym typeface="Marcellus"/>
              </a:rPr>
              <a:t>Create APIs to connect models to user interfaces.</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0" rtl="0" algn="l">
              <a:spcBef>
                <a:spcPts val="0"/>
              </a:spcBef>
              <a:spcAft>
                <a:spcPts val="0"/>
              </a:spcAft>
              <a:buNone/>
            </a:pPr>
            <a:r>
              <a:rPr b="1" lang="en" sz="1200">
                <a:latin typeface="Marcellus"/>
                <a:ea typeface="Marcellus"/>
                <a:cs typeface="Marcellus"/>
                <a:sym typeface="Marcellus"/>
              </a:rPr>
              <a:t>2. </a:t>
            </a:r>
            <a:r>
              <a:rPr b="1" lang="en" sz="1200">
                <a:latin typeface="Marcellus"/>
                <a:ea typeface="Marcellus"/>
                <a:cs typeface="Marcellus"/>
                <a:sym typeface="Marcellus"/>
              </a:rPr>
              <a:t>Model Serialization:</a:t>
            </a:r>
            <a:r>
              <a:rPr lang="en" sz="1200">
                <a:latin typeface="Marcellus"/>
                <a:ea typeface="Marcellus"/>
                <a:cs typeface="Marcellus"/>
                <a:sym typeface="Marcellus"/>
              </a:rPr>
              <a:t> Saving Models for Deployment</a:t>
            </a:r>
            <a:endParaRPr sz="1200">
              <a:latin typeface="Marcellus"/>
              <a:ea typeface="Marcellus"/>
              <a:cs typeface="Marcellus"/>
              <a:sym typeface="Marcellus"/>
            </a:endParaRPr>
          </a:p>
          <a:p>
            <a:pPr indent="457200" lvl="0" marL="0" rtl="0" algn="l">
              <a:spcBef>
                <a:spcPts val="0"/>
              </a:spcBef>
              <a:spcAft>
                <a:spcPts val="0"/>
              </a:spcAft>
              <a:buNone/>
            </a:pPr>
            <a:r>
              <a:t/>
            </a:r>
            <a:endParaRPr sz="1200">
              <a:latin typeface="Marcellus"/>
              <a:ea typeface="Marcellus"/>
              <a:cs typeface="Marcellus"/>
              <a:sym typeface="Marcellus"/>
            </a:endParaRPr>
          </a:p>
          <a:p>
            <a:pPr indent="457200" lvl="0" marL="0" rtl="0" algn="l">
              <a:spcBef>
                <a:spcPts val="0"/>
              </a:spcBef>
              <a:spcAft>
                <a:spcPts val="0"/>
              </a:spcAft>
              <a:buNone/>
            </a:pPr>
            <a:r>
              <a:rPr lang="en" sz="1200">
                <a:latin typeface="Marcellus"/>
                <a:ea typeface="Marcellus"/>
                <a:cs typeface="Marcellus"/>
                <a:sym typeface="Marcellus"/>
              </a:rPr>
              <a:t>Format: Save models as .h5 (Keras/TensorFlow).</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457200" rtl="0" algn="l">
              <a:spcBef>
                <a:spcPts val="0"/>
              </a:spcBef>
              <a:spcAft>
                <a:spcPts val="0"/>
              </a:spcAft>
              <a:buNone/>
            </a:pPr>
            <a:r>
              <a:rPr b="1" lang="en" sz="1200">
                <a:latin typeface="Marcellus"/>
                <a:ea typeface="Marcellus"/>
                <a:cs typeface="Marcellus"/>
                <a:sym typeface="Marcellus"/>
              </a:rPr>
              <a:t>Why .h5?</a:t>
            </a:r>
            <a:endParaRPr b="1" sz="1200">
              <a:latin typeface="Marcellus"/>
              <a:ea typeface="Marcellus"/>
              <a:cs typeface="Marcellus"/>
              <a:sym typeface="Marcellus"/>
            </a:endParaRPr>
          </a:p>
          <a:p>
            <a:pPr indent="-292100" lvl="0" marL="457200" rtl="0" algn="l">
              <a:spcBef>
                <a:spcPts val="0"/>
              </a:spcBef>
              <a:spcAft>
                <a:spcPts val="0"/>
              </a:spcAft>
              <a:buSzPts val="1000"/>
              <a:buFont typeface="Marcellus"/>
              <a:buChar char="●"/>
            </a:pPr>
            <a:r>
              <a:rPr lang="en" sz="1200">
                <a:latin typeface="Marcellus"/>
                <a:ea typeface="Marcellus"/>
                <a:cs typeface="Marcellus"/>
                <a:sym typeface="Marcellus"/>
              </a:rPr>
              <a:t>Lightweight and framework-agnostic.</a:t>
            </a:r>
            <a:endParaRPr sz="1200">
              <a:latin typeface="Marcellus"/>
              <a:ea typeface="Marcellus"/>
              <a:cs typeface="Marcellus"/>
              <a:sym typeface="Marcellus"/>
            </a:endParaRPr>
          </a:p>
          <a:p>
            <a:pPr indent="-292100" lvl="0" marL="457200" rtl="0" algn="l">
              <a:spcBef>
                <a:spcPts val="0"/>
              </a:spcBef>
              <a:spcAft>
                <a:spcPts val="0"/>
              </a:spcAft>
              <a:buSzPts val="1000"/>
              <a:buFont typeface="Marcellus"/>
              <a:buChar char="●"/>
            </a:pPr>
            <a:r>
              <a:rPr lang="en" sz="1200">
                <a:latin typeface="Marcellus"/>
                <a:ea typeface="Marcellus"/>
                <a:cs typeface="Marcellus"/>
                <a:sym typeface="Marcellus"/>
              </a:rPr>
              <a:t>Compatible with TensorFlow Serving, Flask, and cloud platforms.</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0" rtl="0" algn="l">
              <a:spcBef>
                <a:spcPts val="0"/>
              </a:spcBef>
              <a:spcAft>
                <a:spcPts val="0"/>
              </a:spcAft>
              <a:buNone/>
            </a:pPr>
            <a:r>
              <a:rPr b="1" lang="en" sz="1200">
                <a:latin typeface="Marcellus"/>
                <a:ea typeface="Marcellus"/>
                <a:cs typeface="Marcellus"/>
                <a:sym typeface="Marcellus"/>
              </a:rPr>
              <a:t>3. </a:t>
            </a:r>
            <a:r>
              <a:rPr b="1" lang="en" sz="1200">
                <a:latin typeface="Marcellus"/>
                <a:ea typeface="Marcellus"/>
                <a:cs typeface="Marcellus"/>
                <a:sym typeface="Marcellus"/>
              </a:rPr>
              <a:t>REST API Design : </a:t>
            </a:r>
            <a:r>
              <a:rPr lang="en" sz="1200">
                <a:latin typeface="Marcellus"/>
                <a:ea typeface="Marcellus"/>
                <a:cs typeface="Marcellus"/>
                <a:sym typeface="Marcellus"/>
              </a:rPr>
              <a:t>Building API Endpoints for Model Access</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0" rtl="0" algn="l">
              <a:spcBef>
                <a:spcPts val="0"/>
              </a:spcBef>
              <a:spcAft>
                <a:spcPts val="0"/>
              </a:spcAft>
              <a:buNone/>
            </a:pPr>
            <a:r>
              <a:rPr lang="en" sz="1200">
                <a:latin typeface="Marcellus"/>
                <a:ea typeface="Marcellus"/>
                <a:cs typeface="Marcellus"/>
                <a:sym typeface="Marcellus"/>
              </a:rPr>
              <a:t>API workflow (User → API → Models → JSON output).</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p:txBody>
      </p:sp>
      <p:sp>
        <p:nvSpPr>
          <p:cNvPr id="850" name="Google Shape;850;p77"/>
          <p:cNvSpPr txBox="1"/>
          <p:nvPr>
            <p:ph idx="1" type="body"/>
          </p:nvPr>
        </p:nvSpPr>
        <p:spPr>
          <a:xfrm>
            <a:off x="4770500" y="616000"/>
            <a:ext cx="4615200" cy="4296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Marcellus"/>
              <a:ea typeface="Marcellus"/>
              <a:cs typeface="Marcellus"/>
              <a:sym typeface="Marcellus"/>
            </a:endParaRPr>
          </a:p>
          <a:p>
            <a:pPr indent="0" lvl="0" marL="0" rtl="0" algn="l">
              <a:spcBef>
                <a:spcPts val="0"/>
              </a:spcBef>
              <a:spcAft>
                <a:spcPts val="0"/>
              </a:spcAft>
              <a:buNone/>
            </a:pPr>
            <a:r>
              <a:rPr b="1" lang="en" sz="1200">
                <a:latin typeface="Marcellus"/>
                <a:ea typeface="Marcellus"/>
                <a:cs typeface="Marcellus"/>
                <a:sym typeface="Marcellus"/>
              </a:rPr>
              <a:t>Tools used</a:t>
            </a:r>
            <a:r>
              <a:rPr lang="en" sz="1200">
                <a:latin typeface="Marcellus"/>
                <a:ea typeface="Marcellus"/>
                <a:cs typeface="Marcellus"/>
                <a:sym typeface="Marcellus"/>
              </a:rPr>
              <a:t>: Flask (Python) or FastAPI.</a:t>
            </a:r>
            <a:endParaRPr sz="1200">
              <a:latin typeface="Marcellus"/>
              <a:ea typeface="Marcellus"/>
              <a:cs typeface="Marcellus"/>
              <a:sym typeface="Marcellus"/>
            </a:endParaRPr>
          </a:p>
          <a:p>
            <a:pPr indent="0" lvl="0" marL="0" rtl="0" algn="l">
              <a:lnSpc>
                <a:spcPct val="100000"/>
              </a:lnSpc>
              <a:spcBef>
                <a:spcPts val="0"/>
              </a:spcBef>
              <a:spcAft>
                <a:spcPts val="0"/>
              </a:spcAft>
              <a:buNone/>
            </a:pPr>
            <a:r>
              <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b="1" lang="en" sz="1200">
                <a:latin typeface="Marcellus"/>
                <a:ea typeface="Marcellus"/>
                <a:cs typeface="Marcellus"/>
                <a:sym typeface="Marcellus"/>
              </a:rPr>
              <a:t>Key Endpoints:</a:t>
            </a:r>
            <a:endParaRPr b="1" sz="1200">
              <a:latin typeface="Marcellus"/>
              <a:ea typeface="Marcellus"/>
              <a:cs typeface="Marcellus"/>
              <a:sym typeface="Marcellus"/>
            </a:endParaRPr>
          </a:p>
          <a:p>
            <a:pPr indent="0" lvl="0" marL="0" rtl="0" algn="l">
              <a:lnSpc>
                <a:spcPct val="100000"/>
              </a:lnSpc>
              <a:spcBef>
                <a:spcPts val="0"/>
              </a:spcBef>
              <a:spcAft>
                <a:spcPts val="0"/>
              </a:spcAft>
              <a:buNone/>
            </a:pPr>
            <a:r>
              <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/predict_food (POST):</a:t>
            </a:r>
            <a:endParaRPr sz="1200">
              <a:latin typeface="Marcellus"/>
              <a:ea typeface="Marcellus"/>
              <a:cs typeface="Marcellus"/>
              <a:sym typeface="Marcellus"/>
            </a:endParaRPr>
          </a:p>
          <a:p>
            <a:pPr indent="0" lvl="0" marL="0" rtl="0" algn="l">
              <a:lnSpc>
                <a:spcPct val="100000"/>
              </a:lnSpc>
              <a:spcBef>
                <a:spcPts val="0"/>
              </a:spcBef>
              <a:spcAft>
                <a:spcPts val="0"/>
              </a:spcAft>
              <a:buNone/>
            </a:pPr>
            <a:r>
              <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Input: Image file.</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Output: Food class (e.g., {"class": "pizza"}).</a:t>
            </a:r>
            <a:endParaRPr sz="1200">
              <a:latin typeface="Marcellus"/>
              <a:ea typeface="Marcellus"/>
              <a:cs typeface="Marcellus"/>
              <a:sym typeface="Marcellus"/>
            </a:endParaRPr>
          </a:p>
          <a:p>
            <a:pPr indent="0" lvl="0" marL="0" rtl="0" algn="l">
              <a:lnSpc>
                <a:spcPct val="100000"/>
              </a:lnSpc>
              <a:spcBef>
                <a:spcPts val="0"/>
              </a:spcBef>
              <a:spcAft>
                <a:spcPts val="0"/>
              </a:spcAft>
              <a:buNone/>
            </a:pPr>
            <a:br>
              <a:rPr lang="en" sz="1200">
                <a:latin typeface="Marcellus"/>
                <a:ea typeface="Marcellus"/>
                <a:cs typeface="Marcellus"/>
                <a:sym typeface="Marcellus"/>
              </a:rPr>
            </a:b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/estimate_calories (POST):</a:t>
            </a:r>
            <a:endParaRPr sz="1200">
              <a:latin typeface="Marcellus"/>
              <a:ea typeface="Marcellus"/>
              <a:cs typeface="Marcellus"/>
              <a:sym typeface="Marcellus"/>
            </a:endParaRPr>
          </a:p>
          <a:p>
            <a:pPr indent="0" lvl="0" marL="0" rtl="0" algn="l">
              <a:lnSpc>
                <a:spcPct val="100000"/>
              </a:lnSpc>
              <a:spcBef>
                <a:spcPts val="0"/>
              </a:spcBef>
              <a:spcAft>
                <a:spcPts val="0"/>
              </a:spcAft>
              <a:buNone/>
            </a:pPr>
            <a:r>
              <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Input: Food class + portion size.</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Output: Calorie value (e.g., {"calories": 300}).</a:t>
            </a:r>
            <a:endParaRPr sz="1200">
              <a:latin typeface="Marcellus"/>
              <a:ea typeface="Marcellus"/>
              <a:cs typeface="Marcellus"/>
              <a:sym typeface="Marcellus"/>
            </a:endParaRPr>
          </a:p>
          <a:p>
            <a:pPr indent="0" lvl="0" marL="0" rtl="0" algn="l">
              <a:lnSpc>
                <a:spcPct val="100000"/>
              </a:lnSpc>
              <a:spcBef>
                <a:spcPts val="0"/>
              </a:spcBef>
              <a:spcAft>
                <a:spcPts val="0"/>
              </a:spcAft>
              <a:buNone/>
            </a:pPr>
            <a:br>
              <a:rPr lang="en" sz="1200">
                <a:latin typeface="Marcellus"/>
                <a:ea typeface="Marcellus"/>
                <a:cs typeface="Marcellus"/>
                <a:sym typeface="Marcellus"/>
              </a:rPr>
            </a:b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/analyze_habits (POST):</a:t>
            </a:r>
            <a:endParaRPr sz="1200">
              <a:latin typeface="Marcellus"/>
              <a:ea typeface="Marcellus"/>
              <a:cs typeface="Marcellus"/>
              <a:sym typeface="Marcellus"/>
            </a:endParaRPr>
          </a:p>
          <a:p>
            <a:pPr indent="0" lvl="0" marL="0" rtl="0" algn="l">
              <a:lnSpc>
                <a:spcPct val="100000"/>
              </a:lnSpc>
              <a:spcBef>
                <a:spcPts val="0"/>
              </a:spcBef>
              <a:spcAft>
                <a:spcPts val="0"/>
              </a:spcAft>
              <a:buNone/>
            </a:pPr>
            <a:r>
              <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Input: User meal history.</a:t>
            </a:r>
            <a:endParaRPr sz="1200">
              <a:latin typeface="Marcellus"/>
              <a:ea typeface="Marcellus"/>
              <a:cs typeface="Marcellus"/>
              <a:sym typeface="Marcellus"/>
            </a:endParaRPr>
          </a:p>
          <a:p>
            <a:pPr indent="0" lvl="0" marL="0" rtl="0" algn="l">
              <a:lnSpc>
                <a:spcPct val="100000"/>
              </a:lnSpc>
              <a:spcBef>
                <a:spcPts val="0"/>
              </a:spcBef>
              <a:spcAft>
                <a:spcPts val="0"/>
              </a:spcAft>
              <a:buNone/>
            </a:pPr>
            <a:r>
              <a:rPr lang="en" sz="1200">
                <a:latin typeface="Marcellus"/>
                <a:ea typeface="Marcellus"/>
                <a:cs typeface="Marcellus"/>
                <a:sym typeface="Marcellus"/>
              </a:rPr>
              <a:t>Output: Behavioral insights (e.g., {"pattern": "late-night meals"}).</a:t>
            </a:r>
            <a:endParaRPr sz="1200">
              <a:latin typeface="Marcellus"/>
              <a:ea typeface="Marcellus"/>
              <a:cs typeface="Marcellus"/>
              <a:sym typeface="Marcellus"/>
            </a:endParaRPr>
          </a:p>
          <a:p>
            <a:pPr indent="0" lvl="0" marL="0" rtl="0" algn="l">
              <a:spcBef>
                <a:spcPts val="0"/>
              </a:spcBef>
              <a:spcAft>
                <a:spcPts val="0"/>
              </a:spcAft>
              <a:buNone/>
            </a:pPr>
            <a:r>
              <a:t/>
            </a:r>
            <a:endParaRPr b="1" sz="1200">
              <a:latin typeface="Marcellus"/>
              <a:ea typeface="Marcellus"/>
              <a:cs typeface="Marcellus"/>
              <a:sym typeface="Marcellus"/>
            </a:endParaRPr>
          </a:p>
          <a:p>
            <a:pPr indent="0" lvl="0" marL="0" rtl="0" algn="l">
              <a:spcBef>
                <a:spcPts val="0"/>
              </a:spcBef>
              <a:spcAft>
                <a:spcPts val="0"/>
              </a:spcAft>
              <a:buNone/>
            </a:pPr>
            <a:r>
              <a:t/>
            </a:r>
            <a:endParaRPr b="1" sz="1200">
              <a:latin typeface="Marcellus"/>
              <a:ea typeface="Marcellus"/>
              <a:cs typeface="Marcellus"/>
              <a:sym typeface="Marcellus"/>
            </a:endParaRPr>
          </a:p>
          <a:p>
            <a:pPr indent="0" lvl="0" marL="0" rtl="0" algn="l">
              <a:spcBef>
                <a:spcPts val="0"/>
              </a:spcBef>
              <a:spcAft>
                <a:spcPts val="0"/>
              </a:spcAft>
              <a:buNone/>
            </a:pPr>
            <a:r>
              <a:t/>
            </a:r>
            <a:endParaRPr b="1" sz="1200">
              <a:latin typeface="Marcellus"/>
              <a:ea typeface="Marcellus"/>
              <a:cs typeface="Marcellus"/>
              <a:sym typeface="Marcellus"/>
            </a:endParaRPr>
          </a:p>
          <a:p>
            <a:pPr indent="0" lvl="0" marL="0" rtl="0" algn="l">
              <a:spcBef>
                <a:spcPts val="0"/>
              </a:spcBef>
              <a:spcAft>
                <a:spcPts val="0"/>
              </a:spcAft>
              <a:buNone/>
            </a:pPr>
            <a:r>
              <a:t/>
            </a:r>
            <a:endParaRPr b="1" sz="1200">
              <a:latin typeface="Marcellus"/>
              <a:ea typeface="Marcellus"/>
              <a:cs typeface="Marcellus"/>
              <a:sym typeface="Marcellus"/>
            </a:endParaRPr>
          </a:p>
          <a:p>
            <a:pPr indent="0" lvl="0" marL="0" rtl="0" algn="l">
              <a:spcBef>
                <a:spcPts val="0"/>
              </a:spcBef>
              <a:spcAft>
                <a:spcPts val="0"/>
              </a:spcAft>
              <a:buNone/>
            </a:pPr>
            <a:r>
              <a:t/>
            </a:r>
            <a:endParaRPr sz="1200">
              <a:latin typeface="Marcellus"/>
              <a:ea typeface="Marcellus"/>
              <a:cs typeface="Marcellus"/>
              <a:sym typeface="Marcellus"/>
            </a:endParaRPr>
          </a:p>
        </p:txBody>
      </p:sp>
      <p:sp>
        <p:nvSpPr>
          <p:cNvPr id="851" name="Google Shape;851;p77"/>
          <p:cNvSpPr txBox="1"/>
          <p:nvPr/>
        </p:nvSpPr>
        <p:spPr>
          <a:xfrm>
            <a:off x="6672300" y="4699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8"/>
          <p:cNvSpPr txBox="1"/>
          <p:nvPr>
            <p:ph type="title"/>
          </p:nvPr>
        </p:nvSpPr>
        <p:spPr>
          <a:xfrm>
            <a:off x="720000" y="24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accent6"/>
                </a:solidFill>
              </a:rPr>
              <a:t>Deploying the Meal Analysis System</a:t>
            </a:r>
            <a:endParaRPr/>
          </a:p>
        </p:txBody>
      </p:sp>
      <p:sp>
        <p:nvSpPr>
          <p:cNvPr id="857" name="Google Shape;857;p78"/>
          <p:cNvSpPr txBox="1"/>
          <p:nvPr>
            <p:ph idx="1" type="body"/>
          </p:nvPr>
        </p:nvSpPr>
        <p:spPr>
          <a:xfrm>
            <a:off x="720000" y="816500"/>
            <a:ext cx="78987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Marcellus"/>
                <a:ea typeface="Marcellus"/>
                <a:cs typeface="Marcellus"/>
                <a:sym typeface="Marcellus"/>
              </a:rPr>
              <a:t>4. Cloud Deployment Options:</a:t>
            </a:r>
            <a:r>
              <a:rPr lang="en">
                <a:solidFill>
                  <a:srgbClr val="274E13"/>
                </a:solidFill>
                <a:latin typeface="Marcellus"/>
                <a:ea typeface="Marcellus"/>
                <a:cs typeface="Marcellus"/>
                <a:sym typeface="Marcellus"/>
              </a:rPr>
              <a:t> Choosing the Right Cloud Platform for deploying the webapp. </a:t>
            </a:r>
            <a:endParaRPr>
              <a:solidFill>
                <a:srgbClr val="274E13"/>
              </a:solidFill>
              <a:latin typeface="Marcellus"/>
              <a:ea typeface="Marcellus"/>
              <a:cs typeface="Marcellus"/>
              <a:sym typeface="Marcellu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58" name="Google Shape;858;p78"/>
          <p:cNvPicPr preferRelativeResize="0"/>
          <p:nvPr/>
        </p:nvPicPr>
        <p:blipFill>
          <a:blip r:embed="rId3">
            <a:alphaModFix/>
          </a:blip>
          <a:stretch>
            <a:fillRect/>
          </a:stretch>
        </p:blipFill>
        <p:spPr>
          <a:xfrm>
            <a:off x="1145863" y="1298910"/>
            <a:ext cx="7046975" cy="2419925"/>
          </a:xfrm>
          <a:prstGeom prst="rect">
            <a:avLst/>
          </a:prstGeom>
          <a:noFill/>
          <a:ln>
            <a:noFill/>
          </a:ln>
        </p:spPr>
      </p:pic>
      <p:sp>
        <p:nvSpPr>
          <p:cNvPr id="859" name="Google Shape;859;p78"/>
          <p:cNvSpPr txBox="1"/>
          <p:nvPr/>
        </p:nvSpPr>
        <p:spPr>
          <a:xfrm>
            <a:off x="6521275"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
        <p:nvSpPr>
          <p:cNvPr id="860" name="Google Shape;860;p78"/>
          <p:cNvSpPr txBox="1"/>
          <p:nvPr/>
        </p:nvSpPr>
        <p:spPr>
          <a:xfrm>
            <a:off x="720000" y="4057800"/>
            <a:ext cx="78987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74E13"/>
                </a:solidFill>
                <a:latin typeface="Marcellus"/>
                <a:ea typeface="Marcellus"/>
                <a:cs typeface="Marcellus"/>
                <a:sym typeface="Marcellus"/>
              </a:rPr>
              <a:t>We have chosen Heroku as it has below benefits: Ease of Use, no server setup required, Fast Prototyping. It has Buildpacks for ML and </a:t>
            </a:r>
            <a:r>
              <a:rPr lang="en" sz="1100">
                <a:solidFill>
                  <a:srgbClr val="274E13"/>
                </a:solidFill>
                <a:latin typeface="Marcellus"/>
                <a:ea typeface="Marcellus"/>
                <a:cs typeface="Marcellus"/>
                <a:sym typeface="Marcellus"/>
              </a:rPr>
              <a:t>easily installs dependencies via requirements.txt file, </a:t>
            </a:r>
            <a:r>
              <a:rPr lang="en" sz="1200">
                <a:solidFill>
                  <a:srgbClr val="274E13"/>
                </a:solidFill>
                <a:latin typeface="Marcellus"/>
                <a:ea typeface="Marcellus"/>
                <a:cs typeface="Marcellus"/>
                <a:sym typeface="Marcellus"/>
              </a:rPr>
              <a:t>deployable via Git</a:t>
            </a:r>
            <a:r>
              <a:rPr lang="en" sz="1100">
                <a:solidFill>
                  <a:srgbClr val="274E13"/>
                </a:solidFill>
                <a:latin typeface="Marcellus"/>
                <a:ea typeface="Marcellus"/>
                <a:cs typeface="Marcellus"/>
                <a:sym typeface="Marcellus"/>
              </a:rPr>
              <a:t> and works well with ML models saved as .h5</a:t>
            </a:r>
            <a:endParaRPr sz="1200">
              <a:solidFill>
                <a:srgbClr val="274E13"/>
              </a:solidFill>
              <a:latin typeface="Marcellus"/>
              <a:ea typeface="Marcellus"/>
              <a:cs typeface="Marcellus"/>
              <a:sym typeface="Marcellu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9"/>
          <p:cNvSpPr txBox="1"/>
          <p:nvPr>
            <p:ph type="title"/>
          </p:nvPr>
        </p:nvSpPr>
        <p:spPr>
          <a:xfrm>
            <a:off x="679350" y="127450"/>
            <a:ext cx="77040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050">
                <a:solidFill>
                  <a:srgbClr val="424242"/>
                </a:solidFill>
              </a:rPr>
              <a:t>Future Work &amp; Possibilities</a:t>
            </a:r>
            <a:endParaRPr sz="2050">
              <a:solidFill>
                <a:srgbClr val="424242"/>
              </a:solidFill>
            </a:endParaRPr>
          </a:p>
          <a:p>
            <a:pPr indent="0" lvl="0" marL="0" rtl="0" algn="l">
              <a:spcBef>
                <a:spcPts val="1000"/>
              </a:spcBef>
              <a:spcAft>
                <a:spcPts val="0"/>
              </a:spcAft>
              <a:buNone/>
            </a:pPr>
            <a:r>
              <a:t/>
            </a:r>
            <a:endParaRPr/>
          </a:p>
        </p:txBody>
      </p:sp>
      <p:sp>
        <p:nvSpPr>
          <p:cNvPr id="866" name="Google Shape;866;p79"/>
          <p:cNvSpPr txBox="1"/>
          <p:nvPr>
            <p:ph idx="1" type="body"/>
          </p:nvPr>
        </p:nvSpPr>
        <p:spPr>
          <a:xfrm>
            <a:off x="679350" y="767100"/>
            <a:ext cx="7813500" cy="40071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a:solidFill>
                  <a:srgbClr val="274E13"/>
                </a:solidFill>
                <a:latin typeface="Marcellus"/>
                <a:ea typeface="Marcellus"/>
                <a:cs typeface="Marcellus"/>
                <a:sym typeface="Marcellus"/>
              </a:rPr>
              <a:t>1. Expanded Datasets</a:t>
            </a:r>
            <a:r>
              <a:rPr b="1" lang="en">
                <a:solidFill>
                  <a:schemeClr val="accent6"/>
                </a:solidFill>
                <a:latin typeface="Marcellus"/>
                <a:ea typeface="Marcellus"/>
                <a:cs typeface="Marcellus"/>
                <a:sym typeface="Marcellus"/>
              </a:rPr>
              <a:t> - </a:t>
            </a:r>
            <a:r>
              <a:rPr b="1" lang="en" sz="1200">
                <a:solidFill>
                  <a:schemeClr val="accent6"/>
                </a:solidFill>
                <a:latin typeface="Marcellus"/>
                <a:ea typeface="Marcellus"/>
                <a:cs typeface="Marcellus"/>
                <a:sym typeface="Marcellus"/>
              </a:rPr>
              <a:t>Objective:</a:t>
            </a:r>
            <a:r>
              <a:rPr lang="en" sz="1200">
                <a:solidFill>
                  <a:schemeClr val="accent6"/>
                </a:solidFill>
                <a:latin typeface="Marcellus"/>
                <a:ea typeface="Marcellus"/>
                <a:cs typeface="Marcellus"/>
                <a:sym typeface="Marcellus"/>
              </a:rPr>
              <a:t> Broaden the model's understanding and classification accuracy.</a:t>
            </a:r>
            <a:endParaRPr sz="1200">
              <a:solidFill>
                <a:schemeClr val="accent6"/>
              </a:solidFill>
              <a:latin typeface="Marcellus"/>
              <a:ea typeface="Marcellus"/>
              <a:cs typeface="Marcellus"/>
              <a:sym typeface="Marcellus"/>
            </a:endParaRPr>
          </a:p>
          <a:p>
            <a:pPr indent="-304800" lvl="0" marL="457200" rtl="0" algn="l">
              <a:lnSpc>
                <a:spcPct val="100000"/>
              </a:lnSpc>
              <a:spcBef>
                <a:spcPts val="1200"/>
              </a:spcBef>
              <a:spcAft>
                <a:spcPts val="0"/>
              </a:spcAft>
              <a:buClr>
                <a:schemeClr val="accent6"/>
              </a:buClr>
              <a:buSzPts val="1200"/>
              <a:buFont typeface="Arial"/>
              <a:buChar char="●"/>
            </a:pPr>
            <a:r>
              <a:rPr lang="en" sz="1200">
                <a:solidFill>
                  <a:schemeClr val="accent6"/>
                </a:solidFill>
                <a:latin typeface="Marcellus"/>
                <a:ea typeface="Marcellus"/>
                <a:cs typeface="Marcellus"/>
                <a:sym typeface="Marcellus"/>
              </a:rPr>
              <a:t>Incorporate diverse regional cuisines such as </a:t>
            </a:r>
            <a:r>
              <a:rPr b="1" lang="en" sz="1200">
                <a:solidFill>
                  <a:schemeClr val="accent6"/>
                </a:solidFill>
                <a:latin typeface="Marcellus"/>
                <a:ea typeface="Marcellus"/>
                <a:cs typeface="Marcellus"/>
                <a:sym typeface="Marcellus"/>
              </a:rPr>
              <a:t>Asian (Indian, Korean, Japanese)</a:t>
            </a:r>
            <a:r>
              <a:rPr lang="en" sz="1200">
                <a:solidFill>
                  <a:schemeClr val="accent6"/>
                </a:solidFill>
                <a:latin typeface="Marcellus"/>
                <a:ea typeface="Marcellus"/>
                <a:cs typeface="Marcellus"/>
                <a:sym typeface="Marcellus"/>
              </a:rPr>
              <a:t> and </a:t>
            </a:r>
            <a:r>
              <a:rPr b="1" lang="en" sz="1200">
                <a:solidFill>
                  <a:schemeClr val="accent6"/>
                </a:solidFill>
                <a:latin typeface="Marcellus"/>
                <a:ea typeface="Marcellus"/>
                <a:cs typeface="Marcellus"/>
                <a:sym typeface="Marcellus"/>
              </a:rPr>
              <a:t>Mediterranean (Greek, Lebanese, Turkish)</a:t>
            </a:r>
            <a:r>
              <a:rPr lang="en" sz="1200">
                <a:solidFill>
                  <a:schemeClr val="accent6"/>
                </a:solidFill>
                <a:latin typeface="Marcellus"/>
                <a:ea typeface="Marcellus"/>
                <a:cs typeface="Marcellus"/>
                <a:sym typeface="Marcellus"/>
              </a:rPr>
              <a:t>, which are underrepresented in Food-101.</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00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Utilize additional datasets (e.g., UECFood-256, VIREOFood-172) or crowdsource labeled images to ensure accurate representation of complex dishes.</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00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Helps improve food classification and cultural relevance for global users.</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0" lvl="0" marL="0" rtl="0" algn="l">
              <a:lnSpc>
                <a:spcPct val="100000"/>
              </a:lnSpc>
              <a:spcBef>
                <a:spcPts val="1400"/>
              </a:spcBef>
              <a:spcAft>
                <a:spcPts val="0"/>
              </a:spcAft>
              <a:buNone/>
            </a:pPr>
            <a:r>
              <a:rPr b="1" lang="en">
                <a:solidFill>
                  <a:srgbClr val="274E13"/>
                </a:solidFill>
                <a:latin typeface="Marcellus"/>
                <a:ea typeface="Marcellus"/>
                <a:cs typeface="Marcellus"/>
                <a:sym typeface="Marcellus"/>
              </a:rPr>
              <a:t>2. Real-Time Features</a:t>
            </a:r>
            <a:r>
              <a:rPr b="1" lang="en">
                <a:solidFill>
                  <a:schemeClr val="accent6"/>
                </a:solidFill>
                <a:latin typeface="Marcellus"/>
                <a:ea typeface="Marcellus"/>
                <a:cs typeface="Marcellus"/>
                <a:sym typeface="Marcellus"/>
              </a:rPr>
              <a:t> - </a:t>
            </a:r>
            <a:r>
              <a:rPr b="1" lang="en" sz="1200">
                <a:solidFill>
                  <a:schemeClr val="accent6"/>
                </a:solidFill>
                <a:latin typeface="Marcellus"/>
                <a:ea typeface="Marcellus"/>
                <a:cs typeface="Marcellus"/>
                <a:sym typeface="Marcellus"/>
              </a:rPr>
              <a:t>Objective:</a:t>
            </a:r>
            <a:r>
              <a:rPr lang="en" sz="1200">
                <a:solidFill>
                  <a:schemeClr val="accent6"/>
                </a:solidFill>
                <a:latin typeface="Marcellus"/>
                <a:ea typeface="Marcellus"/>
                <a:cs typeface="Marcellus"/>
                <a:sym typeface="Marcellus"/>
              </a:rPr>
              <a:t> Enable dynamic, on-the-go tracking.</a:t>
            </a:r>
            <a:endParaRPr sz="1200">
              <a:solidFill>
                <a:schemeClr val="accent6"/>
              </a:solidFill>
              <a:latin typeface="Marcellus"/>
              <a:ea typeface="Marcellus"/>
              <a:cs typeface="Marcellus"/>
              <a:sym typeface="Marcellus"/>
            </a:endParaRPr>
          </a:p>
          <a:p>
            <a:pPr indent="-304800" lvl="0" marL="457200" rtl="0" algn="l">
              <a:lnSpc>
                <a:spcPct val="100000"/>
              </a:lnSpc>
              <a:spcBef>
                <a:spcPts val="1200"/>
              </a:spcBef>
              <a:spcAft>
                <a:spcPts val="0"/>
              </a:spcAft>
              <a:buClr>
                <a:schemeClr val="accent6"/>
              </a:buClr>
              <a:buSzPts val="1200"/>
              <a:buFont typeface="Arial"/>
              <a:buChar char="●"/>
            </a:pPr>
            <a:r>
              <a:rPr lang="en" sz="1200">
                <a:solidFill>
                  <a:schemeClr val="accent6"/>
                </a:solidFill>
                <a:latin typeface="Marcellus"/>
                <a:ea typeface="Marcellus"/>
                <a:cs typeface="Marcellus"/>
                <a:sym typeface="Marcellus"/>
              </a:rPr>
              <a:t>Introduce </a:t>
            </a:r>
            <a:r>
              <a:rPr b="1" lang="en" sz="1200">
                <a:solidFill>
                  <a:schemeClr val="accent6"/>
                </a:solidFill>
                <a:latin typeface="Marcellus"/>
                <a:ea typeface="Marcellus"/>
                <a:cs typeface="Marcellus"/>
                <a:sym typeface="Marcellus"/>
              </a:rPr>
              <a:t>live video processing</a:t>
            </a:r>
            <a:r>
              <a:rPr lang="en" sz="1200">
                <a:solidFill>
                  <a:schemeClr val="accent6"/>
                </a:solidFill>
                <a:latin typeface="Marcellus"/>
                <a:ea typeface="Marcellus"/>
                <a:cs typeface="Marcellus"/>
                <a:sym typeface="Marcellus"/>
              </a:rPr>
              <a:t> using a mobile or webcam feed to automatically identify and track food intake during meals.</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00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Use frame-by-frame analysis with lightweight CNNs or mobile-optimized models (e.g., MobileNet) to detect food presence, classify items, and estimate portion size in real time.</a:t>
            </a:r>
            <a:br>
              <a:rPr lang="en" sz="1200">
                <a:solidFill>
                  <a:schemeClr val="accent6"/>
                </a:solidFill>
                <a:latin typeface="Marcellus"/>
                <a:ea typeface="Marcellus"/>
                <a:cs typeface="Marcellus"/>
                <a:sym typeface="Marcellus"/>
              </a:rPr>
            </a:br>
            <a:endParaRPr sz="1200">
              <a:solidFill>
                <a:schemeClr val="accent6"/>
              </a:solidFill>
              <a:latin typeface="Marcellus"/>
              <a:ea typeface="Marcellus"/>
              <a:cs typeface="Marcellus"/>
              <a:sym typeface="Marcellus"/>
            </a:endParaRPr>
          </a:p>
          <a:p>
            <a:pPr indent="-304800" lvl="0" marL="457200" rtl="0" algn="l">
              <a:lnSpc>
                <a:spcPct val="100000"/>
              </a:lnSpc>
              <a:spcBef>
                <a:spcPts val="0"/>
              </a:spcBef>
              <a:spcAft>
                <a:spcPts val="0"/>
              </a:spcAft>
              <a:buClr>
                <a:schemeClr val="accent6"/>
              </a:buClr>
              <a:buSzPts val="1200"/>
              <a:buFont typeface="Marcellus"/>
              <a:buChar char="●"/>
            </a:pPr>
            <a:r>
              <a:rPr lang="en" sz="1200">
                <a:solidFill>
                  <a:schemeClr val="accent6"/>
                </a:solidFill>
                <a:latin typeface="Marcellus"/>
                <a:ea typeface="Marcellus"/>
                <a:cs typeface="Marcellus"/>
                <a:sym typeface="Marcellus"/>
              </a:rPr>
              <a:t>Could notify users when their portion size exceeds set dietary limits.</a:t>
            </a:r>
            <a:endParaRPr sz="1200">
              <a:solidFill>
                <a:schemeClr val="accent6"/>
              </a:solidFill>
              <a:latin typeface="Marcellus"/>
              <a:ea typeface="Marcellus"/>
              <a:cs typeface="Marcellus"/>
              <a:sym typeface="Marcellus"/>
            </a:endParaRPr>
          </a:p>
          <a:p>
            <a:pPr indent="0" lvl="0" marL="0" rtl="0" algn="l">
              <a:lnSpc>
                <a:spcPct val="100000"/>
              </a:lnSpc>
              <a:spcBef>
                <a:spcPts val="1200"/>
              </a:spcBef>
              <a:spcAft>
                <a:spcPts val="0"/>
              </a:spcAft>
              <a:buNone/>
            </a:pPr>
            <a:r>
              <a:t/>
            </a:r>
            <a:endParaRPr sz="1500">
              <a:solidFill>
                <a:schemeClr val="accent6"/>
              </a:solidFill>
              <a:latin typeface="Marcellus"/>
              <a:ea typeface="Marcellus"/>
              <a:cs typeface="Marcellus"/>
              <a:sym typeface="Marcellus"/>
            </a:endParaRPr>
          </a:p>
        </p:txBody>
      </p:sp>
      <p:sp>
        <p:nvSpPr>
          <p:cNvPr id="867" name="Google Shape;867;p79"/>
          <p:cNvSpPr txBox="1"/>
          <p:nvPr/>
        </p:nvSpPr>
        <p:spPr>
          <a:xfrm>
            <a:off x="6614875" y="4774200"/>
            <a:ext cx="299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0"/>
          <p:cNvSpPr txBox="1"/>
          <p:nvPr>
            <p:ph type="title"/>
          </p:nvPr>
        </p:nvSpPr>
        <p:spPr>
          <a:xfrm>
            <a:off x="2421600" y="-58000"/>
            <a:ext cx="43008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1400"/>
              </a:spcBef>
              <a:spcAft>
                <a:spcPts val="0"/>
              </a:spcAft>
              <a:buNone/>
            </a:pPr>
            <a:r>
              <a:rPr lang="en" sz="2050">
                <a:solidFill>
                  <a:srgbClr val="424242"/>
                </a:solidFill>
              </a:rPr>
              <a:t>Future Work &amp; Possibilities</a:t>
            </a:r>
            <a:endParaRPr sz="2050">
              <a:solidFill>
                <a:srgbClr val="424242"/>
              </a:solidFill>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873" name="Google Shape;873;p80"/>
          <p:cNvSpPr txBox="1"/>
          <p:nvPr>
            <p:ph idx="1" type="body"/>
          </p:nvPr>
        </p:nvSpPr>
        <p:spPr>
          <a:xfrm>
            <a:off x="795450" y="378900"/>
            <a:ext cx="7961400" cy="4385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274E13"/>
                </a:solidFill>
                <a:latin typeface="Marcellus"/>
                <a:ea typeface="Marcellus"/>
                <a:cs typeface="Marcellus"/>
                <a:sym typeface="Marcellus"/>
              </a:rPr>
              <a:t>3. Personalization -</a:t>
            </a:r>
            <a:r>
              <a:rPr b="1" lang="en" sz="1300">
                <a:solidFill>
                  <a:schemeClr val="accent6"/>
                </a:solidFill>
                <a:latin typeface="Marcellus"/>
                <a:ea typeface="Marcellus"/>
                <a:cs typeface="Marcellus"/>
                <a:sym typeface="Marcellus"/>
              </a:rPr>
              <a:t> </a:t>
            </a:r>
            <a:r>
              <a:rPr b="1" lang="en" sz="1100">
                <a:solidFill>
                  <a:schemeClr val="accent6"/>
                </a:solidFill>
                <a:latin typeface="Marcellus"/>
                <a:ea typeface="Marcellus"/>
                <a:cs typeface="Marcellus"/>
                <a:sym typeface="Marcellus"/>
              </a:rPr>
              <a:t>Objective:</a:t>
            </a:r>
            <a:r>
              <a:rPr lang="en" sz="1100">
                <a:solidFill>
                  <a:schemeClr val="accent6"/>
                </a:solidFill>
                <a:latin typeface="Marcellus"/>
                <a:ea typeface="Marcellus"/>
                <a:cs typeface="Marcellus"/>
                <a:sym typeface="Marcellus"/>
              </a:rPr>
              <a:t> Tailor insights and recommendations to each user.</a:t>
            </a:r>
            <a:endParaRPr sz="1100">
              <a:solidFill>
                <a:schemeClr val="accent6"/>
              </a:solidFill>
              <a:latin typeface="Marcellus"/>
              <a:ea typeface="Marcellus"/>
              <a:cs typeface="Marcellus"/>
              <a:sym typeface="Marcellus"/>
            </a:endParaRPr>
          </a:p>
          <a:p>
            <a:pPr indent="-298450" lvl="0" marL="457200" rtl="0" algn="l">
              <a:lnSpc>
                <a:spcPct val="115000"/>
              </a:lnSpc>
              <a:spcBef>
                <a:spcPts val="1200"/>
              </a:spcBef>
              <a:spcAft>
                <a:spcPts val="0"/>
              </a:spcAft>
              <a:buClr>
                <a:schemeClr val="accent6"/>
              </a:buClr>
              <a:buSzPts val="1100"/>
              <a:buFont typeface="Arial"/>
              <a:buChar char="●"/>
            </a:pPr>
            <a:r>
              <a:rPr lang="en" sz="1100">
                <a:solidFill>
                  <a:schemeClr val="accent6"/>
                </a:solidFill>
                <a:latin typeface="Marcellus"/>
                <a:ea typeface="Marcellus"/>
                <a:cs typeface="Marcellus"/>
                <a:sym typeface="Marcellus"/>
              </a:rPr>
              <a:t>Allow users to set </a:t>
            </a:r>
            <a:r>
              <a:rPr b="1" lang="en" sz="1100">
                <a:solidFill>
                  <a:schemeClr val="accent6"/>
                </a:solidFill>
                <a:latin typeface="Marcellus"/>
                <a:ea typeface="Marcellus"/>
                <a:cs typeface="Marcellus"/>
                <a:sym typeface="Marcellus"/>
              </a:rPr>
              <a:t>personal calorie goals</a:t>
            </a:r>
            <a:r>
              <a:rPr lang="en" sz="1100">
                <a:solidFill>
                  <a:schemeClr val="accent6"/>
                </a:solidFill>
                <a:latin typeface="Marcellus"/>
                <a:ea typeface="Marcellus"/>
                <a:cs typeface="Marcellus"/>
                <a:sym typeface="Marcellus"/>
              </a:rPr>
              <a:t> based on factors like age, weight, activity level, and dietary restrictions.</a:t>
            </a:r>
            <a:br>
              <a:rPr lang="en" sz="1100">
                <a:solidFill>
                  <a:schemeClr val="accent6"/>
                </a:solidFill>
                <a:latin typeface="Marcellus"/>
                <a:ea typeface="Marcellus"/>
                <a:cs typeface="Marcellus"/>
                <a:sym typeface="Marcellus"/>
              </a:rPr>
            </a:br>
            <a:endParaRPr sz="1100">
              <a:solidFill>
                <a:schemeClr val="accent6"/>
              </a:solidFill>
              <a:latin typeface="Marcellus"/>
              <a:ea typeface="Marcellus"/>
              <a:cs typeface="Marcellus"/>
              <a:sym typeface="Marcellus"/>
            </a:endParaRPr>
          </a:p>
          <a:p>
            <a:pPr indent="-298450" lvl="0" marL="457200" rtl="0" algn="l">
              <a:lnSpc>
                <a:spcPct val="115000"/>
              </a:lnSpc>
              <a:spcBef>
                <a:spcPts val="0"/>
              </a:spcBef>
              <a:spcAft>
                <a:spcPts val="0"/>
              </a:spcAft>
              <a:buClr>
                <a:schemeClr val="accent6"/>
              </a:buClr>
              <a:buSzPts val="1100"/>
              <a:buFont typeface="Arial"/>
              <a:buChar char="●"/>
            </a:pPr>
            <a:r>
              <a:rPr lang="en" sz="1100">
                <a:solidFill>
                  <a:schemeClr val="accent6"/>
                </a:solidFill>
                <a:latin typeface="Marcellus"/>
                <a:ea typeface="Marcellus"/>
                <a:cs typeface="Marcellus"/>
                <a:sym typeface="Marcellus"/>
              </a:rPr>
              <a:t>Employ an </a:t>
            </a:r>
            <a:r>
              <a:rPr b="1" lang="en" sz="1100">
                <a:solidFill>
                  <a:schemeClr val="accent6"/>
                </a:solidFill>
                <a:latin typeface="Marcellus"/>
                <a:ea typeface="Marcellus"/>
                <a:cs typeface="Marcellus"/>
                <a:sym typeface="Marcellus"/>
              </a:rPr>
              <a:t>adaptive RNN</a:t>
            </a:r>
            <a:r>
              <a:rPr lang="en" sz="1100">
                <a:solidFill>
                  <a:schemeClr val="accent6"/>
                </a:solidFill>
                <a:latin typeface="Marcellus"/>
                <a:ea typeface="Marcellus"/>
                <a:cs typeface="Marcellus"/>
                <a:sym typeface="Marcellus"/>
              </a:rPr>
              <a:t> or LSTM that learns from each user’s meal history to detect habits, predict cravings, and deliver habit-coaching nudges.Also, suggest healthier alternatives or portion adjustments based on trends.</a:t>
            </a:r>
            <a:br>
              <a:rPr lang="en" sz="1100">
                <a:solidFill>
                  <a:schemeClr val="accent6"/>
                </a:solidFill>
                <a:latin typeface="Marcellus"/>
                <a:ea typeface="Marcellus"/>
                <a:cs typeface="Marcellus"/>
                <a:sym typeface="Marcellus"/>
              </a:rPr>
            </a:br>
            <a:endParaRPr sz="1100">
              <a:solidFill>
                <a:schemeClr val="accent6"/>
              </a:solidFill>
              <a:latin typeface="Marcellus"/>
              <a:ea typeface="Marcellus"/>
              <a:cs typeface="Marcellus"/>
              <a:sym typeface="Marcellus"/>
            </a:endParaRPr>
          </a:p>
          <a:p>
            <a:pPr indent="0" lvl="0" marL="0" rtl="0" algn="l">
              <a:lnSpc>
                <a:spcPct val="115000"/>
              </a:lnSpc>
              <a:spcBef>
                <a:spcPts val="1400"/>
              </a:spcBef>
              <a:spcAft>
                <a:spcPts val="0"/>
              </a:spcAft>
              <a:buNone/>
            </a:pPr>
            <a:r>
              <a:rPr b="1" lang="en" sz="1300">
                <a:solidFill>
                  <a:srgbClr val="274E13"/>
                </a:solidFill>
                <a:latin typeface="Marcellus"/>
                <a:ea typeface="Marcellus"/>
                <a:cs typeface="Marcellus"/>
                <a:sym typeface="Marcellus"/>
              </a:rPr>
              <a:t>4. Advanced Models</a:t>
            </a:r>
            <a:r>
              <a:rPr b="1" lang="en" sz="1300">
                <a:solidFill>
                  <a:schemeClr val="accent6"/>
                </a:solidFill>
                <a:latin typeface="Marcellus"/>
                <a:ea typeface="Marcellus"/>
                <a:cs typeface="Marcellus"/>
                <a:sym typeface="Marcellus"/>
              </a:rPr>
              <a:t> - </a:t>
            </a:r>
            <a:r>
              <a:rPr b="1" lang="en" sz="1100">
                <a:solidFill>
                  <a:schemeClr val="accent6"/>
                </a:solidFill>
                <a:latin typeface="Marcellus"/>
                <a:ea typeface="Marcellus"/>
                <a:cs typeface="Marcellus"/>
                <a:sym typeface="Marcellus"/>
              </a:rPr>
              <a:t>Objective:</a:t>
            </a:r>
            <a:r>
              <a:rPr lang="en" sz="1100">
                <a:solidFill>
                  <a:schemeClr val="accent6"/>
                </a:solidFill>
                <a:latin typeface="Marcellus"/>
                <a:ea typeface="Marcellus"/>
                <a:cs typeface="Marcellus"/>
                <a:sym typeface="Marcellus"/>
              </a:rPr>
              <a:t> Improve accuracy and generalization in predictions.</a:t>
            </a:r>
            <a:endParaRPr sz="1100">
              <a:solidFill>
                <a:schemeClr val="accent6"/>
              </a:solidFill>
              <a:latin typeface="Marcellus"/>
              <a:ea typeface="Marcellus"/>
              <a:cs typeface="Marcellus"/>
              <a:sym typeface="Marcellus"/>
            </a:endParaRPr>
          </a:p>
          <a:p>
            <a:pPr indent="-298450" lvl="0" marL="457200" rtl="0" algn="l">
              <a:lnSpc>
                <a:spcPct val="115000"/>
              </a:lnSpc>
              <a:spcBef>
                <a:spcPts val="1200"/>
              </a:spcBef>
              <a:spcAft>
                <a:spcPts val="0"/>
              </a:spcAft>
              <a:buClr>
                <a:schemeClr val="accent6"/>
              </a:buClr>
              <a:buSzPts val="1100"/>
              <a:buFont typeface="Arial"/>
              <a:buChar char="●"/>
            </a:pPr>
            <a:r>
              <a:rPr lang="en" sz="1100">
                <a:solidFill>
                  <a:schemeClr val="accent6"/>
                </a:solidFill>
                <a:latin typeface="Marcellus"/>
                <a:ea typeface="Marcellus"/>
                <a:cs typeface="Marcellus"/>
                <a:sym typeface="Marcellus"/>
              </a:rPr>
              <a:t>Replace the traditional </a:t>
            </a:r>
            <a:r>
              <a:rPr b="1" lang="en" sz="1100">
                <a:solidFill>
                  <a:schemeClr val="accent6"/>
                </a:solidFill>
                <a:latin typeface="Marcellus"/>
                <a:ea typeface="Marcellus"/>
                <a:cs typeface="Marcellus"/>
                <a:sym typeface="Marcellus"/>
              </a:rPr>
              <a:t>MLP (Multi-Layer Perceptron)</a:t>
            </a:r>
            <a:r>
              <a:rPr lang="en" sz="1100">
                <a:solidFill>
                  <a:schemeClr val="accent6"/>
                </a:solidFill>
                <a:latin typeface="Marcellus"/>
                <a:ea typeface="Marcellus"/>
                <a:cs typeface="Marcellus"/>
                <a:sym typeface="Marcellus"/>
              </a:rPr>
              <a:t> with </a:t>
            </a:r>
            <a:r>
              <a:rPr b="1" lang="en" sz="1100">
                <a:solidFill>
                  <a:schemeClr val="accent6"/>
                </a:solidFill>
                <a:latin typeface="Marcellus"/>
                <a:ea typeface="Marcellus"/>
                <a:cs typeface="Marcellus"/>
                <a:sym typeface="Marcellus"/>
              </a:rPr>
              <a:t>Transformer-based models</a:t>
            </a:r>
            <a:r>
              <a:rPr lang="en" sz="1100">
                <a:solidFill>
                  <a:schemeClr val="accent6"/>
                </a:solidFill>
                <a:latin typeface="Marcellus"/>
                <a:ea typeface="Marcellus"/>
                <a:cs typeface="Marcellus"/>
                <a:sym typeface="Marcellus"/>
              </a:rPr>
              <a:t>.Transformers can better capture complex relationships between ingredients, portions, and preparation methods.</a:t>
            </a:r>
            <a:br>
              <a:rPr lang="en" sz="1100">
                <a:solidFill>
                  <a:schemeClr val="accent6"/>
                </a:solidFill>
                <a:latin typeface="Marcellus"/>
                <a:ea typeface="Marcellus"/>
                <a:cs typeface="Marcellus"/>
                <a:sym typeface="Marcellus"/>
              </a:rPr>
            </a:br>
            <a:endParaRPr sz="1100">
              <a:solidFill>
                <a:schemeClr val="accent6"/>
              </a:solidFill>
              <a:latin typeface="Marcellus"/>
              <a:ea typeface="Marcellus"/>
              <a:cs typeface="Marcellus"/>
              <a:sym typeface="Marcellus"/>
            </a:endParaRPr>
          </a:p>
          <a:p>
            <a:pPr indent="-298450" lvl="0" marL="457200" rtl="0" algn="l">
              <a:lnSpc>
                <a:spcPct val="115000"/>
              </a:lnSpc>
              <a:spcBef>
                <a:spcPts val="0"/>
              </a:spcBef>
              <a:spcAft>
                <a:spcPts val="0"/>
              </a:spcAft>
              <a:buClr>
                <a:schemeClr val="accent6"/>
              </a:buClr>
              <a:buSzPts val="1100"/>
              <a:buFont typeface="Marcellus"/>
              <a:buChar char="●"/>
            </a:pPr>
            <a:r>
              <a:rPr lang="en" sz="1100">
                <a:solidFill>
                  <a:schemeClr val="accent6"/>
                </a:solidFill>
                <a:latin typeface="Marcellus"/>
                <a:ea typeface="Marcellus"/>
                <a:cs typeface="Marcellus"/>
                <a:sym typeface="Marcellus"/>
              </a:rPr>
              <a:t>Supports multi-input learning (text, image, portion metadata), increasing accuracy of calorie estimation.</a:t>
            </a:r>
            <a:br>
              <a:rPr lang="en" sz="1100">
                <a:solidFill>
                  <a:schemeClr val="accent6"/>
                </a:solidFill>
                <a:latin typeface="Marcellus"/>
                <a:ea typeface="Marcellus"/>
                <a:cs typeface="Marcellus"/>
                <a:sym typeface="Marcellus"/>
              </a:rPr>
            </a:br>
            <a:endParaRPr sz="1100">
              <a:solidFill>
                <a:schemeClr val="accent6"/>
              </a:solidFill>
              <a:latin typeface="Marcellus"/>
              <a:ea typeface="Marcellus"/>
              <a:cs typeface="Marcellus"/>
              <a:sym typeface="Marcellus"/>
            </a:endParaRPr>
          </a:p>
          <a:p>
            <a:pPr indent="0" lvl="0" marL="0" rtl="0" algn="l">
              <a:lnSpc>
                <a:spcPct val="115000"/>
              </a:lnSpc>
              <a:spcBef>
                <a:spcPts val="1400"/>
              </a:spcBef>
              <a:spcAft>
                <a:spcPts val="0"/>
              </a:spcAft>
              <a:buNone/>
            </a:pPr>
            <a:r>
              <a:rPr b="1" lang="en" sz="1300">
                <a:solidFill>
                  <a:srgbClr val="274E13"/>
                </a:solidFill>
                <a:latin typeface="Marcellus"/>
                <a:ea typeface="Marcellus"/>
                <a:cs typeface="Marcellus"/>
                <a:sym typeface="Marcellus"/>
              </a:rPr>
              <a:t>5. Collaborations</a:t>
            </a:r>
            <a:r>
              <a:rPr b="1" lang="en" sz="1300">
                <a:solidFill>
                  <a:schemeClr val="accent6"/>
                </a:solidFill>
                <a:latin typeface="Marcellus"/>
                <a:ea typeface="Marcellus"/>
                <a:cs typeface="Marcellus"/>
                <a:sym typeface="Marcellus"/>
              </a:rPr>
              <a:t> - </a:t>
            </a:r>
            <a:r>
              <a:rPr b="1" lang="en" sz="1100">
                <a:solidFill>
                  <a:schemeClr val="accent6"/>
                </a:solidFill>
                <a:latin typeface="Marcellus"/>
                <a:ea typeface="Marcellus"/>
                <a:cs typeface="Marcellus"/>
                <a:sym typeface="Marcellus"/>
              </a:rPr>
              <a:t>Objective:</a:t>
            </a:r>
            <a:r>
              <a:rPr lang="en" sz="1100">
                <a:solidFill>
                  <a:schemeClr val="accent6"/>
                </a:solidFill>
                <a:latin typeface="Marcellus"/>
                <a:ea typeface="Marcellus"/>
                <a:cs typeface="Marcellus"/>
                <a:sym typeface="Marcellus"/>
              </a:rPr>
              <a:t> Foster an ecosystem of holistic health tracking.</a:t>
            </a:r>
            <a:endParaRPr sz="1100">
              <a:solidFill>
                <a:schemeClr val="accent6"/>
              </a:solidFill>
              <a:latin typeface="Marcellus"/>
              <a:ea typeface="Marcellus"/>
              <a:cs typeface="Marcellus"/>
              <a:sym typeface="Marcellus"/>
            </a:endParaRPr>
          </a:p>
          <a:p>
            <a:pPr indent="-298450" lvl="0" marL="457200" rtl="0" algn="l">
              <a:lnSpc>
                <a:spcPct val="115000"/>
              </a:lnSpc>
              <a:spcBef>
                <a:spcPts val="1200"/>
              </a:spcBef>
              <a:spcAft>
                <a:spcPts val="0"/>
              </a:spcAft>
              <a:buClr>
                <a:schemeClr val="accent6"/>
              </a:buClr>
              <a:buSzPts val="1100"/>
              <a:buFont typeface="Arial"/>
              <a:buChar char="●"/>
            </a:pPr>
            <a:r>
              <a:rPr lang="en" sz="1100">
                <a:solidFill>
                  <a:schemeClr val="accent6"/>
                </a:solidFill>
                <a:latin typeface="Marcellus"/>
                <a:ea typeface="Marcellus"/>
                <a:cs typeface="Marcellus"/>
                <a:sym typeface="Marcellus"/>
              </a:rPr>
              <a:t>Enable integration with popular </a:t>
            </a:r>
            <a:r>
              <a:rPr b="1" lang="en" sz="1100">
                <a:solidFill>
                  <a:schemeClr val="accent6"/>
                </a:solidFill>
                <a:latin typeface="Marcellus"/>
                <a:ea typeface="Marcellus"/>
                <a:cs typeface="Marcellus"/>
                <a:sym typeface="Marcellus"/>
              </a:rPr>
              <a:t>fitness and health platforms</a:t>
            </a:r>
            <a:r>
              <a:rPr lang="en" sz="1100">
                <a:solidFill>
                  <a:schemeClr val="accent6"/>
                </a:solidFill>
                <a:latin typeface="Marcellus"/>
                <a:ea typeface="Marcellus"/>
                <a:cs typeface="Marcellus"/>
                <a:sym typeface="Marcellus"/>
              </a:rPr>
              <a:t> like Fitbit, Apple Health, Google Fit, and MyFitnessPal.</a:t>
            </a:r>
            <a:br>
              <a:rPr lang="en" sz="1100">
                <a:solidFill>
                  <a:schemeClr val="accent6"/>
                </a:solidFill>
                <a:latin typeface="Marcellus"/>
                <a:ea typeface="Marcellus"/>
                <a:cs typeface="Marcellus"/>
                <a:sym typeface="Marcellus"/>
              </a:rPr>
            </a:br>
            <a:endParaRPr sz="1100">
              <a:solidFill>
                <a:schemeClr val="accent6"/>
              </a:solidFill>
              <a:latin typeface="Marcellus"/>
              <a:ea typeface="Marcellus"/>
              <a:cs typeface="Marcellus"/>
              <a:sym typeface="Marcellus"/>
            </a:endParaRPr>
          </a:p>
          <a:p>
            <a:pPr indent="-298450" lvl="0" marL="457200" rtl="0" algn="l">
              <a:lnSpc>
                <a:spcPct val="115000"/>
              </a:lnSpc>
              <a:spcBef>
                <a:spcPts val="0"/>
              </a:spcBef>
              <a:spcAft>
                <a:spcPts val="0"/>
              </a:spcAft>
              <a:buClr>
                <a:schemeClr val="accent6"/>
              </a:buClr>
              <a:buSzPts val="1100"/>
              <a:buFont typeface="Arial"/>
              <a:buChar char="●"/>
            </a:pPr>
            <a:r>
              <a:rPr lang="en" sz="1100">
                <a:solidFill>
                  <a:schemeClr val="accent6"/>
                </a:solidFill>
                <a:latin typeface="Marcellus"/>
                <a:ea typeface="Marcellus"/>
                <a:cs typeface="Marcellus"/>
                <a:sym typeface="Marcellus"/>
              </a:rPr>
              <a:t>Sync step counts, exercise, sleep data, and combine them with meal tracking to offer </a:t>
            </a:r>
            <a:r>
              <a:rPr b="1" lang="en" sz="1100">
                <a:solidFill>
                  <a:schemeClr val="accent6"/>
                </a:solidFill>
                <a:latin typeface="Marcellus"/>
                <a:ea typeface="Marcellus"/>
                <a:cs typeface="Marcellus"/>
                <a:sym typeface="Marcellus"/>
              </a:rPr>
              <a:t>comprehensive health analytics</a:t>
            </a:r>
            <a:r>
              <a:rPr lang="en" sz="1100">
                <a:solidFill>
                  <a:schemeClr val="accent6"/>
                </a:solidFill>
                <a:latin typeface="Marcellus"/>
                <a:ea typeface="Marcellus"/>
                <a:cs typeface="Marcellus"/>
                <a:sym typeface="Marcellus"/>
              </a:rPr>
              <a:t>. Use APIs to push daily insights, reminders, and diet summaries to external apps.</a:t>
            </a:r>
            <a:endParaRPr sz="1100">
              <a:solidFill>
                <a:schemeClr val="accent6"/>
              </a:solidFill>
              <a:latin typeface="Marcellus"/>
              <a:ea typeface="Marcellus"/>
              <a:cs typeface="Marcellus"/>
              <a:sym typeface="Marcellus"/>
            </a:endParaRPr>
          </a:p>
          <a:p>
            <a:pPr indent="0" lvl="0" marL="0" rtl="0" algn="l">
              <a:lnSpc>
                <a:spcPct val="115000"/>
              </a:lnSpc>
              <a:spcBef>
                <a:spcPts val="1200"/>
              </a:spcBef>
              <a:spcAft>
                <a:spcPts val="0"/>
              </a:spcAft>
              <a:buNone/>
            </a:pPr>
            <a:r>
              <a:t/>
            </a:r>
            <a:endParaRPr sz="1100">
              <a:solidFill>
                <a:schemeClr val="accent6"/>
              </a:solidFill>
              <a:latin typeface="Marcellus"/>
              <a:ea typeface="Marcellus"/>
              <a:cs typeface="Marcellus"/>
              <a:sym typeface="Marcellus"/>
            </a:endParaRPr>
          </a:p>
          <a:p>
            <a:pPr indent="0" lvl="0" marL="0" rtl="0" algn="l">
              <a:spcBef>
                <a:spcPts val="1200"/>
              </a:spcBef>
              <a:spcAft>
                <a:spcPts val="0"/>
              </a:spcAft>
              <a:buNone/>
            </a:pPr>
            <a:r>
              <a:t/>
            </a:r>
            <a:endParaRPr>
              <a:solidFill>
                <a:schemeClr val="accent6"/>
              </a:solidFill>
              <a:latin typeface="Marcellus"/>
              <a:ea typeface="Marcellus"/>
              <a:cs typeface="Marcellus"/>
              <a:sym typeface="Marcellus"/>
            </a:endParaRPr>
          </a:p>
        </p:txBody>
      </p:sp>
      <p:sp>
        <p:nvSpPr>
          <p:cNvPr id="874" name="Google Shape;874;p80"/>
          <p:cNvSpPr txBox="1"/>
          <p:nvPr/>
        </p:nvSpPr>
        <p:spPr>
          <a:xfrm>
            <a:off x="672240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Created by : </a:t>
            </a:r>
            <a:r>
              <a:rPr lang="en" sz="1200">
                <a:solidFill>
                  <a:schemeClr val="dk1"/>
                </a:solidFill>
                <a:latin typeface="Marcellus"/>
                <a:ea typeface="Marcellus"/>
                <a:cs typeface="Marcellus"/>
                <a:sym typeface="Marcellus"/>
              </a:rPr>
              <a:t>Thejaswini Mundargi</a:t>
            </a:r>
            <a:endParaRPr sz="1100">
              <a:solidFill>
                <a:schemeClr val="dk1"/>
              </a:solidFill>
              <a:latin typeface="Mulish"/>
              <a:ea typeface="Mulish"/>
              <a:cs typeface="Mulish"/>
              <a:sym typeface="Mulis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2"/>
          <p:cNvSpPr/>
          <p:nvPr/>
        </p:nvSpPr>
        <p:spPr>
          <a:xfrm rot="-2700000">
            <a:off x="6011377" y="1383200"/>
            <a:ext cx="3138847" cy="2772352"/>
          </a:xfrm>
          <a:custGeom>
            <a:rect b="b" l="l" r="r" t="t"/>
            <a:pathLst>
              <a:path extrusionOk="0" h="89381" w="102470">
                <a:moveTo>
                  <a:pt x="56831" y="0"/>
                </a:moveTo>
                <a:cubicBezTo>
                  <a:pt x="53643" y="0"/>
                  <a:pt x="50453" y="484"/>
                  <a:pt x="47667" y="1960"/>
                </a:cubicBezTo>
                <a:cubicBezTo>
                  <a:pt x="42008" y="5027"/>
                  <a:pt x="39276" y="11466"/>
                  <a:pt x="36823" y="17431"/>
                </a:cubicBezTo>
                <a:cubicBezTo>
                  <a:pt x="34398" y="23397"/>
                  <a:pt x="31360" y="29808"/>
                  <a:pt x="25478" y="32400"/>
                </a:cubicBezTo>
                <a:cubicBezTo>
                  <a:pt x="20070" y="34825"/>
                  <a:pt x="13492" y="33348"/>
                  <a:pt x="8195" y="35996"/>
                </a:cubicBezTo>
                <a:cubicBezTo>
                  <a:pt x="2648" y="38756"/>
                  <a:pt x="0" y="45613"/>
                  <a:pt x="725" y="51746"/>
                </a:cubicBezTo>
                <a:cubicBezTo>
                  <a:pt x="1450" y="57906"/>
                  <a:pt x="4934" y="63398"/>
                  <a:pt x="9032" y="68053"/>
                </a:cubicBezTo>
                <a:cubicBezTo>
                  <a:pt x="20907" y="81555"/>
                  <a:pt x="38847" y="89381"/>
                  <a:pt x="56778" y="89381"/>
                </a:cubicBezTo>
                <a:cubicBezTo>
                  <a:pt x="60355" y="89381"/>
                  <a:pt x="63931" y="89069"/>
                  <a:pt x="67458" y="88430"/>
                </a:cubicBezTo>
                <a:cubicBezTo>
                  <a:pt x="72810" y="87454"/>
                  <a:pt x="78162" y="85753"/>
                  <a:pt x="82706" y="82771"/>
                </a:cubicBezTo>
                <a:cubicBezTo>
                  <a:pt x="90149" y="77893"/>
                  <a:pt x="95055" y="69837"/>
                  <a:pt x="97619" y="61335"/>
                </a:cubicBezTo>
                <a:cubicBezTo>
                  <a:pt x="100825" y="50742"/>
                  <a:pt x="102470" y="39090"/>
                  <a:pt x="99571" y="28135"/>
                </a:cubicBezTo>
                <a:cubicBezTo>
                  <a:pt x="97146" y="18853"/>
                  <a:pt x="90288" y="11215"/>
                  <a:pt x="81926" y="6755"/>
                </a:cubicBezTo>
                <a:cubicBezTo>
                  <a:pt x="79222" y="5333"/>
                  <a:pt x="76434" y="4163"/>
                  <a:pt x="73591" y="3131"/>
                </a:cubicBezTo>
                <a:cubicBezTo>
                  <a:pt x="69242" y="1542"/>
                  <a:pt x="64671" y="567"/>
                  <a:pt x="60071" y="149"/>
                </a:cubicBezTo>
                <a:cubicBezTo>
                  <a:pt x="59002" y="57"/>
                  <a:pt x="57917" y="0"/>
                  <a:pt x="56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06" name="Google Shape;506;p32"/>
          <p:cNvSpPr txBox="1"/>
          <p:nvPr>
            <p:ph type="title"/>
          </p:nvPr>
        </p:nvSpPr>
        <p:spPr>
          <a:xfrm>
            <a:off x="1086870" y="228875"/>
            <a:ext cx="48630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PROJECT TIMELINE</a:t>
            </a:r>
            <a:endParaRPr b="1" sz="2700"/>
          </a:p>
        </p:txBody>
      </p:sp>
      <p:pic>
        <p:nvPicPr>
          <p:cNvPr id="507" name="Google Shape;507;p32"/>
          <p:cNvPicPr preferRelativeResize="0"/>
          <p:nvPr>
            <p:ph idx="2" type="pic"/>
          </p:nvPr>
        </p:nvPicPr>
        <p:blipFill rotWithShape="1">
          <a:blip r:embed="rId3">
            <a:alphaModFix/>
          </a:blip>
          <a:srcRect b="0" l="9" r="8" t="0"/>
          <a:stretch/>
        </p:blipFill>
        <p:spPr>
          <a:xfrm>
            <a:off x="6546100" y="1450025"/>
            <a:ext cx="2512200" cy="2512800"/>
          </a:xfrm>
          <a:prstGeom prst="ellipse">
            <a:avLst/>
          </a:prstGeom>
          <a:noFill/>
          <a:ln>
            <a:noFill/>
          </a:ln>
        </p:spPr>
      </p:pic>
      <p:sp>
        <p:nvSpPr>
          <p:cNvPr id="508" name="Google Shape;508;p32"/>
          <p:cNvSpPr txBox="1"/>
          <p:nvPr/>
        </p:nvSpPr>
        <p:spPr>
          <a:xfrm>
            <a:off x="1261587" y="831825"/>
            <a:ext cx="5033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Phase I   📅 02/09/2025</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Selecting Project Topic</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Define the project scope, research existing methods, and gather relevant datasets for food calorie estimation.</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1000"/>
              </a:spcAft>
              <a:buClr>
                <a:srgbClr val="000000"/>
              </a:buClr>
              <a:buSzPts val="1000"/>
              <a:buFont typeface="Arial"/>
              <a:buNone/>
            </a:pPr>
            <a:r>
              <a:t/>
            </a:r>
            <a:endParaRPr b="1" i="0" sz="1000" u="none" cap="none" strike="noStrike">
              <a:solidFill>
                <a:schemeClr val="dk1"/>
              </a:solidFill>
              <a:latin typeface="Marcellus"/>
              <a:ea typeface="Marcellus"/>
              <a:cs typeface="Marcellus"/>
              <a:sym typeface="Marcellus"/>
            </a:endParaRPr>
          </a:p>
        </p:txBody>
      </p:sp>
      <p:sp>
        <p:nvSpPr>
          <p:cNvPr id="509" name="Google Shape;509;p32"/>
          <p:cNvSpPr txBox="1"/>
          <p:nvPr/>
        </p:nvSpPr>
        <p:spPr>
          <a:xfrm>
            <a:off x="1261587" y="1911400"/>
            <a:ext cx="48630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Phase II   📅 03/16/2025</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Mid-Semester Project Update</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Preprocess the dataset, explore feature engineering, and implement baseline ML models for calorie estimation.</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1000"/>
              </a:spcAft>
              <a:buClr>
                <a:srgbClr val="000000"/>
              </a:buClr>
              <a:buSzPts val="1000"/>
              <a:buFont typeface="Arial"/>
              <a:buNone/>
            </a:pPr>
            <a:r>
              <a:t/>
            </a:r>
            <a:endParaRPr b="1" i="0" sz="1000" u="none" cap="none" strike="noStrike">
              <a:solidFill>
                <a:schemeClr val="dk1"/>
              </a:solidFill>
              <a:latin typeface="Marcellus"/>
              <a:ea typeface="Marcellus"/>
              <a:cs typeface="Marcellus"/>
              <a:sym typeface="Marcellus"/>
            </a:endParaRPr>
          </a:p>
        </p:txBody>
      </p:sp>
      <p:sp>
        <p:nvSpPr>
          <p:cNvPr id="510" name="Google Shape;510;p32"/>
          <p:cNvSpPr txBox="1"/>
          <p:nvPr/>
        </p:nvSpPr>
        <p:spPr>
          <a:xfrm>
            <a:off x="1207660" y="2965650"/>
            <a:ext cx="47421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Phase III   📅 04/20/2025</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Final Project Update</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0"/>
              </a:spcAft>
              <a:buClr>
                <a:srgbClr val="000000"/>
              </a:buClr>
              <a:buSzPts val="1000"/>
              <a:buFont typeface="Arial"/>
              <a:buNone/>
            </a:pPr>
            <a:r>
              <a:rPr b="1" i="0" lang="en" sz="1000" u="none" cap="none" strike="noStrike">
                <a:solidFill>
                  <a:schemeClr val="dk1"/>
                </a:solidFill>
                <a:latin typeface="Marcellus"/>
                <a:ea typeface="Marcellus"/>
                <a:cs typeface="Marcellus"/>
                <a:sym typeface="Marcellus"/>
              </a:rPr>
              <a:t>Optimize models, compare results, and integrate the best-performing approach into a functional prototype.</a:t>
            </a:r>
            <a:endParaRPr b="1" i="0" sz="1000" u="none" cap="none" strike="noStrike">
              <a:solidFill>
                <a:schemeClr val="dk1"/>
              </a:solidFill>
              <a:latin typeface="Marcellus"/>
              <a:ea typeface="Marcellus"/>
              <a:cs typeface="Marcellus"/>
              <a:sym typeface="Marcellus"/>
            </a:endParaRPr>
          </a:p>
          <a:p>
            <a:pPr indent="0" lvl="0" marL="0" marR="0" rtl="0" algn="l">
              <a:lnSpc>
                <a:spcPct val="100000"/>
              </a:lnSpc>
              <a:spcBef>
                <a:spcPts val="1000"/>
              </a:spcBef>
              <a:spcAft>
                <a:spcPts val="1000"/>
              </a:spcAft>
              <a:buClr>
                <a:srgbClr val="000000"/>
              </a:buClr>
              <a:buSzPts val="1000"/>
              <a:buFont typeface="Arial"/>
              <a:buNone/>
            </a:pPr>
            <a:r>
              <a:t/>
            </a:r>
            <a:endParaRPr b="1" i="0" sz="1000" u="none" cap="none" strike="noStrike">
              <a:solidFill>
                <a:schemeClr val="dk1"/>
              </a:solidFill>
              <a:latin typeface="Marcellus"/>
              <a:ea typeface="Marcellus"/>
              <a:cs typeface="Marcellus"/>
              <a:sym typeface="Marcellus"/>
            </a:endParaRPr>
          </a:p>
        </p:txBody>
      </p:sp>
      <p:sp>
        <p:nvSpPr>
          <p:cNvPr id="511" name="Google Shape;511;p32"/>
          <p:cNvSpPr txBox="1"/>
          <p:nvPr/>
        </p:nvSpPr>
        <p:spPr>
          <a:xfrm>
            <a:off x="1207660" y="4073850"/>
            <a:ext cx="4917000" cy="108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000"/>
              <a:buFont typeface="Arial"/>
              <a:buNone/>
            </a:pPr>
            <a:r>
              <a:rPr b="1" i="0" lang="en" sz="1000" u="none" cap="none" strike="noStrike">
                <a:solidFill>
                  <a:srgbClr val="000000"/>
                </a:solidFill>
                <a:latin typeface="Marcellus"/>
                <a:ea typeface="Marcellus"/>
                <a:cs typeface="Marcellus"/>
                <a:sym typeface="Marcellus"/>
              </a:rPr>
              <a:t>Final Report Submission   </a:t>
            </a:r>
            <a:r>
              <a:rPr b="0" i="0" lang="en" sz="1000" u="none" cap="none" strike="noStrike">
                <a:solidFill>
                  <a:srgbClr val="000000"/>
                </a:solidFill>
                <a:latin typeface="Marcellus"/>
                <a:ea typeface="Marcellus"/>
                <a:cs typeface="Marcellus"/>
                <a:sym typeface="Marcellus"/>
              </a:rPr>
              <a:t>📅 </a:t>
            </a:r>
            <a:r>
              <a:rPr b="1" i="0" lang="en" sz="1000" u="none" cap="none" strike="noStrike">
                <a:solidFill>
                  <a:srgbClr val="000000"/>
                </a:solidFill>
                <a:latin typeface="Marcellus"/>
                <a:ea typeface="Marcellus"/>
                <a:cs typeface="Marcellus"/>
                <a:sym typeface="Marcellus"/>
              </a:rPr>
              <a:t>04/02/2025 – 05/02/2025</a:t>
            </a:r>
            <a:br>
              <a:rPr b="1" i="0" lang="en" sz="1000" u="none" cap="none" strike="noStrike">
                <a:solidFill>
                  <a:srgbClr val="000000"/>
                </a:solidFill>
                <a:latin typeface="Marcellus"/>
                <a:ea typeface="Marcellus"/>
                <a:cs typeface="Marcellus"/>
                <a:sym typeface="Marcellus"/>
              </a:rPr>
            </a:br>
            <a:r>
              <a:rPr b="1" i="0" lang="en" sz="1000" u="none" cap="none" strike="noStrike">
                <a:solidFill>
                  <a:srgbClr val="000000"/>
                </a:solidFill>
                <a:latin typeface="Marcellus"/>
                <a:ea typeface="Marcellus"/>
                <a:cs typeface="Marcellus"/>
                <a:sym typeface="Marcellus"/>
              </a:rPr>
              <a:t>Document methodology, results, and findings. Submit the final project report.</a:t>
            </a:r>
            <a:br>
              <a:rPr b="0" i="0" lang="en" sz="1000" u="none" cap="none" strike="noStrike">
                <a:solidFill>
                  <a:srgbClr val="000000"/>
                </a:solidFill>
                <a:latin typeface="Marcellus"/>
                <a:ea typeface="Marcellus"/>
                <a:cs typeface="Marcellus"/>
                <a:sym typeface="Marcellus"/>
              </a:rPr>
            </a:br>
            <a:endParaRPr b="1" i="0" sz="1000" u="none" cap="none" strike="noStrike">
              <a:solidFill>
                <a:srgbClr val="000000"/>
              </a:solidFill>
              <a:latin typeface="Marcellus"/>
              <a:ea typeface="Marcellus"/>
              <a:cs typeface="Marcellus"/>
              <a:sym typeface="Marcellus"/>
            </a:endParaRPr>
          </a:p>
          <a:p>
            <a:pPr indent="0" lvl="0" marL="0" marR="0" rtl="0" algn="l">
              <a:lnSpc>
                <a:spcPct val="100000"/>
              </a:lnSpc>
              <a:spcBef>
                <a:spcPts val="1200"/>
              </a:spcBef>
              <a:spcAft>
                <a:spcPts val="1000"/>
              </a:spcAft>
              <a:buClr>
                <a:srgbClr val="000000"/>
              </a:buClr>
              <a:buSzPts val="1400"/>
              <a:buFont typeface="Arial"/>
              <a:buNone/>
            </a:pPr>
            <a:r>
              <a:t/>
            </a:r>
            <a:endParaRPr b="0" i="0" sz="1400" u="none" cap="none" strike="noStrike">
              <a:solidFill>
                <a:schemeClr val="dk1"/>
              </a:solidFill>
              <a:latin typeface="Mulish"/>
              <a:ea typeface="Mulish"/>
              <a:cs typeface="Mulish"/>
              <a:sym typeface="Mulish"/>
            </a:endParaRPr>
          </a:p>
        </p:txBody>
      </p:sp>
      <p:sp>
        <p:nvSpPr>
          <p:cNvPr id="512" name="Google Shape;512;p32"/>
          <p:cNvSpPr/>
          <p:nvPr/>
        </p:nvSpPr>
        <p:spPr>
          <a:xfrm>
            <a:off x="784400" y="831825"/>
            <a:ext cx="328800" cy="290400"/>
          </a:xfrm>
          <a:prstGeom prst="ellipse">
            <a:avLst/>
          </a:prstGeom>
          <a:gradFill>
            <a:gsLst>
              <a:gs pos="0">
                <a:srgbClr val="B5C698"/>
              </a:gs>
              <a:gs pos="100000">
                <a:srgbClr val="74855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lish"/>
              <a:ea typeface="Mulish"/>
              <a:cs typeface="Mulish"/>
              <a:sym typeface="Mulish"/>
            </a:endParaRPr>
          </a:p>
        </p:txBody>
      </p:sp>
      <p:sp>
        <p:nvSpPr>
          <p:cNvPr id="513" name="Google Shape;513;p32"/>
          <p:cNvSpPr/>
          <p:nvPr/>
        </p:nvSpPr>
        <p:spPr>
          <a:xfrm>
            <a:off x="784400" y="1925713"/>
            <a:ext cx="328800" cy="290400"/>
          </a:xfrm>
          <a:prstGeom prst="ellipse">
            <a:avLst/>
          </a:prstGeom>
          <a:gradFill>
            <a:gsLst>
              <a:gs pos="0">
                <a:srgbClr val="B5C698"/>
              </a:gs>
              <a:gs pos="100000">
                <a:srgbClr val="74855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lish"/>
              <a:ea typeface="Mulish"/>
              <a:cs typeface="Mulish"/>
              <a:sym typeface="Mulish"/>
            </a:endParaRPr>
          </a:p>
        </p:txBody>
      </p:sp>
      <p:sp>
        <p:nvSpPr>
          <p:cNvPr id="514" name="Google Shape;514;p32"/>
          <p:cNvSpPr/>
          <p:nvPr/>
        </p:nvSpPr>
        <p:spPr>
          <a:xfrm>
            <a:off x="784400" y="2977200"/>
            <a:ext cx="328800" cy="290400"/>
          </a:xfrm>
          <a:prstGeom prst="ellipse">
            <a:avLst/>
          </a:prstGeom>
          <a:gradFill>
            <a:gsLst>
              <a:gs pos="0">
                <a:srgbClr val="B5C698"/>
              </a:gs>
              <a:gs pos="100000">
                <a:srgbClr val="74855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lish"/>
              <a:ea typeface="Mulish"/>
              <a:cs typeface="Mulish"/>
              <a:sym typeface="Mulish"/>
            </a:endParaRPr>
          </a:p>
        </p:txBody>
      </p:sp>
      <p:sp>
        <p:nvSpPr>
          <p:cNvPr id="515" name="Google Shape;515;p32"/>
          <p:cNvSpPr/>
          <p:nvPr/>
        </p:nvSpPr>
        <p:spPr>
          <a:xfrm>
            <a:off x="784400" y="4071125"/>
            <a:ext cx="328800" cy="290400"/>
          </a:xfrm>
          <a:prstGeom prst="ellipse">
            <a:avLst/>
          </a:prstGeom>
          <a:gradFill>
            <a:gsLst>
              <a:gs pos="0">
                <a:srgbClr val="B5C698"/>
              </a:gs>
              <a:gs pos="100000">
                <a:srgbClr val="74855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ulish"/>
              <a:ea typeface="Mulish"/>
              <a:cs typeface="Mulish"/>
              <a:sym typeface="Mulish"/>
            </a:endParaRPr>
          </a:p>
        </p:txBody>
      </p:sp>
      <p:cxnSp>
        <p:nvCxnSpPr>
          <p:cNvPr id="516" name="Google Shape;516;p32"/>
          <p:cNvCxnSpPr>
            <a:stCxn id="512" idx="4"/>
            <a:endCxn id="513" idx="0"/>
          </p:cNvCxnSpPr>
          <p:nvPr/>
        </p:nvCxnSpPr>
        <p:spPr>
          <a:xfrm>
            <a:off x="948800" y="1122225"/>
            <a:ext cx="0" cy="803400"/>
          </a:xfrm>
          <a:prstGeom prst="straightConnector1">
            <a:avLst/>
          </a:prstGeom>
          <a:noFill/>
          <a:ln cap="flat" cmpd="sng" w="76200">
            <a:solidFill>
              <a:schemeClr val="accent4"/>
            </a:solidFill>
            <a:prstDash val="solid"/>
            <a:round/>
            <a:headEnd len="sm" w="sm" type="none"/>
            <a:tailEnd len="sm" w="sm" type="none"/>
          </a:ln>
        </p:spPr>
      </p:cxnSp>
      <p:cxnSp>
        <p:nvCxnSpPr>
          <p:cNvPr id="517" name="Google Shape;517;p32"/>
          <p:cNvCxnSpPr>
            <a:stCxn id="513" idx="4"/>
            <a:endCxn id="514" idx="0"/>
          </p:cNvCxnSpPr>
          <p:nvPr/>
        </p:nvCxnSpPr>
        <p:spPr>
          <a:xfrm>
            <a:off x="948800" y="2216113"/>
            <a:ext cx="0" cy="761100"/>
          </a:xfrm>
          <a:prstGeom prst="straightConnector1">
            <a:avLst/>
          </a:prstGeom>
          <a:noFill/>
          <a:ln cap="flat" cmpd="sng" w="76200">
            <a:solidFill>
              <a:schemeClr val="accent4"/>
            </a:solidFill>
            <a:prstDash val="solid"/>
            <a:round/>
            <a:headEnd len="sm" w="sm" type="none"/>
            <a:tailEnd len="sm" w="sm" type="none"/>
          </a:ln>
        </p:spPr>
      </p:cxnSp>
      <p:cxnSp>
        <p:nvCxnSpPr>
          <p:cNvPr id="518" name="Google Shape;518;p32"/>
          <p:cNvCxnSpPr>
            <a:stCxn id="514" idx="4"/>
            <a:endCxn id="515" idx="0"/>
          </p:cNvCxnSpPr>
          <p:nvPr/>
        </p:nvCxnSpPr>
        <p:spPr>
          <a:xfrm>
            <a:off x="948800" y="3267600"/>
            <a:ext cx="0" cy="803400"/>
          </a:xfrm>
          <a:prstGeom prst="straightConnector1">
            <a:avLst/>
          </a:prstGeom>
          <a:noFill/>
          <a:ln cap="flat" cmpd="sng" w="76200">
            <a:solidFill>
              <a:schemeClr val="accent4"/>
            </a:solidFill>
            <a:prstDash val="solid"/>
            <a:round/>
            <a:headEnd len="sm" w="sm" type="none"/>
            <a:tailEnd len="sm" w="sm" type="none"/>
          </a:ln>
        </p:spPr>
      </p:cxnSp>
      <p:sp>
        <p:nvSpPr>
          <p:cNvPr id="519" name="Google Shape;519;p32"/>
          <p:cNvSpPr txBox="1"/>
          <p:nvPr/>
        </p:nvSpPr>
        <p:spPr>
          <a:xfrm>
            <a:off x="6242950" y="4859300"/>
            <a:ext cx="30000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Rudra Hirenkumar Patel</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3"/>
          <p:cNvSpPr txBox="1"/>
          <p:nvPr>
            <p:ph type="title"/>
          </p:nvPr>
        </p:nvSpPr>
        <p:spPr>
          <a:xfrm>
            <a:off x="720000" y="1557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DATASET</a:t>
            </a:r>
            <a:endParaRPr b="1" sz="2900"/>
          </a:p>
          <a:p>
            <a:pPr indent="0" lvl="0" marL="0" rtl="0" algn="l">
              <a:lnSpc>
                <a:spcPct val="100000"/>
              </a:lnSpc>
              <a:spcBef>
                <a:spcPts val="0"/>
              </a:spcBef>
              <a:spcAft>
                <a:spcPts val="0"/>
              </a:spcAft>
              <a:buSzPts val="3000"/>
              <a:buNone/>
            </a:pPr>
            <a:r>
              <a:t/>
            </a:r>
            <a:endParaRPr b="1" sz="2900">
              <a:highlight>
                <a:srgbClr val="FFFFFF"/>
              </a:highlight>
            </a:endParaRPr>
          </a:p>
          <a:p>
            <a:pPr indent="0" lvl="0" marL="0" rtl="0" algn="l">
              <a:lnSpc>
                <a:spcPct val="100000"/>
              </a:lnSpc>
              <a:spcBef>
                <a:spcPts val="0"/>
              </a:spcBef>
              <a:spcAft>
                <a:spcPts val="0"/>
              </a:spcAft>
              <a:buSzPts val="3000"/>
              <a:buNone/>
            </a:pPr>
            <a:r>
              <a:t/>
            </a:r>
            <a:endParaRPr b="1" sz="2900">
              <a:highlight>
                <a:srgbClr val="FFFFFF"/>
              </a:highlight>
            </a:endParaRPr>
          </a:p>
        </p:txBody>
      </p:sp>
      <p:sp>
        <p:nvSpPr>
          <p:cNvPr id="525" name="Google Shape;525;p33"/>
          <p:cNvSpPr txBox="1"/>
          <p:nvPr>
            <p:ph idx="1" type="body"/>
          </p:nvPr>
        </p:nvSpPr>
        <p:spPr>
          <a:xfrm>
            <a:off x="625500" y="931200"/>
            <a:ext cx="7893000" cy="3281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400"/>
              </a:spcBef>
              <a:spcAft>
                <a:spcPts val="0"/>
              </a:spcAft>
              <a:buClr>
                <a:srgbClr val="000000"/>
              </a:buClr>
              <a:buSzPts val="1500"/>
              <a:buFont typeface="Arial"/>
              <a:buAutoNum type="arabicPeriod"/>
            </a:pPr>
            <a:r>
              <a:rPr b="1" lang="en" sz="1500">
                <a:solidFill>
                  <a:srgbClr val="000000"/>
                </a:solidFill>
                <a:latin typeface="Marcellus"/>
                <a:ea typeface="Marcellus"/>
                <a:cs typeface="Marcellus"/>
                <a:sym typeface="Marcellus"/>
              </a:rPr>
              <a:t>Food-101 Dataset:</a:t>
            </a:r>
            <a:r>
              <a:rPr lang="en" sz="1500">
                <a:solidFill>
                  <a:srgbClr val="000000"/>
                </a:solidFill>
                <a:latin typeface="Marcellus"/>
                <a:ea typeface="Marcellus"/>
                <a:cs typeface="Marcellus"/>
                <a:sym typeface="Marcellus"/>
              </a:rPr>
              <a:t> This dataset comprises 101 food categories, each containing 750 training and 250 test images, totaling 101,000 images. The training images include some noise, while the test images have been manually cleaned.</a:t>
            </a:r>
            <a:br>
              <a:rPr lang="en" sz="1500">
                <a:solidFill>
                  <a:srgbClr val="000000"/>
                </a:solidFill>
                <a:latin typeface="Marcellus"/>
                <a:ea typeface="Marcellus"/>
                <a:cs typeface="Marcellus"/>
                <a:sym typeface="Marcellus"/>
              </a:rPr>
            </a:br>
            <a:endParaRPr sz="1500">
              <a:solidFill>
                <a:srgbClr val="000000"/>
              </a:solidFill>
              <a:latin typeface="Marcellus"/>
              <a:ea typeface="Marcellus"/>
              <a:cs typeface="Marcellus"/>
              <a:sym typeface="Marcellus"/>
            </a:endParaRPr>
          </a:p>
          <a:p>
            <a:pPr indent="-323850" lvl="0" marL="457200" rtl="0" algn="l">
              <a:lnSpc>
                <a:spcPct val="115000"/>
              </a:lnSpc>
              <a:spcBef>
                <a:spcPts val="0"/>
              </a:spcBef>
              <a:spcAft>
                <a:spcPts val="0"/>
              </a:spcAft>
              <a:buClr>
                <a:srgbClr val="000000"/>
              </a:buClr>
              <a:buSzPts val="1500"/>
              <a:buFont typeface="Arial"/>
              <a:buAutoNum type="arabicPeriod"/>
            </a:pPr>
            <a:r>
              <a:rPr b="1" lang="en" sz="1500">
                <a:solidFill>
                  <a:srgbClr val="000000"/>
                </a:solidFill>
                <a:latin typeface="Marcellus"/>
                <a:ea typeface="Marcellus"/>
                <a:cs typeface="Marcellus"/>
                <a:sym typeface="Marcellus"/>
              </a:rPr>
              <a:t>UEC-Food 256 Dataset:</a:t>
            </a:r>
            <a:r>
              <a:rPr lang="en" sz="1500">
                <a:solidFill>
                  <a:srgbClr val="000000"/>
                </a:solidFill>
                <a:latin typeface="Marcellus"/>
                <a:ea typeface="Marcellus"/>
                <a:cs typeface="Marcellus"/>
                <a:sym typeface="Marcellus"/>
              </a:rPr>
              <a:t> This dataset contains 256 food categories, each with images annotated with bounding boxes indicating the location of the food item in the photo. It is particularly useful for object detection tasks.</a:t>
            </a:r>
            <a:br>
              <a:rPr lang="en" sz="1500">
                <a:solidFill>
                  <a:srgbClr val="000000"/>
                </a:solidFill>
                <a:latin typeface="Marcellus"/>
                <a:ea typeface="Marcellus"/>
                <a:cs typeface="Marcellus"/>
                <a:sym typeface="Marcellus"/>
              </a:rPr>
            </a:br>
            <a:endParaRPr sz="1500">
              <a:solidFill>
                <a:srgbClr val="000000"/>
              </a:solidFill>
              <a:latin typeface="Marcellus"/>
              <a:ea typeface="Marcellus"/>
              <a:cs typeface="Marcellus"/>
              <a:sym typeface="Marcellus"/>
            </a:endParaRPr>
          </a:p>
          <a:p>
            <a:pPr indent="-323850" lvl="0" marL="457200" rtl="0" algn="l">
              <a:lnSpc>
                <a:spcPct val="115000"/>
              </a:lnSpc>
              <a:spcBef>
                <a:spcPts val="0"/>
              </a:spcBef>
              <a:spcAft>
                <a:spcPts val="0"/>
              </a:spcAft>
              <a:buClr>
                <a:srgbClr val="000000"/>
              </a:buClr>
              <a:buSzPts val="1500"/>
              <a:buFont typeface="Arial"/>
              <a:buAutoNum type="arabicPeriod"/>
            </a:pPr>
            <a:r>
              <a:rPr b="1" lang="en" sz="1500">
                <a:solidFill>
                  <a:srgbClr val="000000"/>
                </a:solidFill>
                <a:latin typeface="Marcellus"/>
                <a:ea typeface="Marcellus"/>
                <a:cs typeface="Marcellus"/>
                <a:sym typeface="Marcellus"/>
              </a:rPr>
              <a:t>USDA Food Data Central API:</a:t>
            </a:r>
            <a:r>
              <a:rPr lang="en" sz="1500">
                <a:solidFill>
                  <a:srgbClr val="000000"/>
                </a:solidFill>
                <a:latin typeface="Marcellus"/>
                <a:ea typeface="Marcellus"/>
                <a:cs typeface="Marcellus"/>
                <a:sym typeface="Marcellus"/>
              </a:rPr>
              <a:t> This API provides access to a comprehensive database of food and nutrient profiles, including information on over 300,000 foods. It is valuable for obtaining detailed nutritional information to support dietary choices and nutritional analysis.</a:t>
            </a:r>
            <a:endParaRPr sz="1500">
              <a:latin typeface="Marcellus"/>
              <a:ea typeface="Marcellus"/>
              <a:cs typeface="Marcellus"/>
              <a:sym typeface="Marcellus"/>
            </a:endParaRPr>
          </a:p>
          <a:p>
            <a:pPr indent="0" lvl="0" marL="0" rtl="0" algn="just">
              <a:lnSpc>
                <a:spcPct val="115000"/>
              </a:lnSpc>
              <a:spcBef>
                <a:spcPts val="1400"/>
              </a:spcBef>
              <a:spcAft>
                <a:spcPts val="1200"/>
              </a:spcAft>
              <a:buSzPts val="1200"/>
              <a:buNone/>
            </a:pPr>
            <a:r>
              <a:t/>
            </a:r>
            <a:endParaRPr>
              <a:latin typeface="Marcellus"/>
              <a:ea typeface="Marcellus"/>
              <a:cs typeface="Marcellus"/>
              <a:sym typeface="Marcellus"/>
            </a:endParaRPr>
          </a:p>
        </p:txBody>
      </p:sp>
      <p:sp>
        <p:nvSpPr>
          <p:cNvPr id="526" name="Google Shape;526;p33"/>
          <p:cNvSpPr txBox="1"/>
          <p:nvPr/>
        </p:nvSpPr>
        <p:spPr>
          <a:xfrm>
            <a:off x="6091725" y="4837200"/>
            <a:ext cx="30522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Thejaswini Mundargi</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txBox="1"/>
          <p:nvPr>
            <p:ph type="title"/>
          </p:nvPr>
        </p:nvSpPr>
        <p:spPr>
          <a:xfrm>
            <a:off x="716250" y="285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2900"/>
              <a:t>DATA PRE-PROCESSING</a:t>
            </a:r>
            <a:endParaRPr b="1" sz="2900"/>
          </a:p>
          <a:p>
            <a:pPr indent="0" lvl="0" marL="0" rtl="0" algn="l">
              <a:lnSpc>
                <a:spcPct val="100000"/>
              </a:lnSpc>
              <a:spcBef>
                <a:spcPts val="0"/>
              </a:spcBef>
              <a:spcAft>
                <a:spcPts val="0"/>
              </a:spcAft>
              <a:buSzPts val="3000"/>
              <a:buNone/>
            </a:pPr>
            <a:r>
              <a:t/>
            </a:r>
            <a:endParaRPr b="1" sz="2900">
              <a:highlight>
                <a:srgbClr val="FFFFFF"/>
              </a:highlight>
            </a:endParaRPr>
          </a:p>
          <a:p>
            <a:pPr indent="0" lvl="0" marL="0" rtl="0" algn="l">
              <a:lnSpc>
                <a:spcPct val="100000"/>
              </a:lnSpc>
              <a:spcBef>
                <a:spcPts val="0"/>
              </a:spcBef>
              <a:spcAft>
                <a:spcPts val="0"/>
              </a:spcAft>
              <a:buSzPts val="3000"/>
              <a:buNone/>
            </a:pPr>
            <a:r>
              <a:t/>
            </a:r>
            <a:endParaRPr b="1" sz="2900">
              <a:highlight>
                <a:srgbClr val="FFFFFF"/>
              </a:highlight>
            </a:endParaRPr>
          </a:p>
        </p:txBody>
      </p:sp>
      <p:sp>
        <p:nvSpPr>
          <p:cNvPr id="532" name="Google Shape;532;p34"/>
          <p:cNvSpPr txBox="1"/>
          <p:nvPr>
            <p:ph idx="1" type="body"/>
          </p:nvPr>
        </p:nvSpPr>
        <p:spPr>
          <a:xfrm>
            <a:off x="524250" y="601200"/>
            <a:ext cx="8088000" cy="450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b="1" lang="en" sz="1300">
                <a:latin typeface="Marcellus"/>
                <a:ea typeface="Marcellus"/>
                <a:cs typeface="Marcellus"/>
                <a:sym typeface="Marcellus"/>
              </a:rPr>
              <a:t>DL Approach: </a:t>
            </a:r>
            <a:r>
              <a:rPr lang="en" sz="1300">
                <a:latin typeface="Marcellus"/>
                <a:ea typeface="Marcellus"/>
                <a:cs typeface="Marcellus"/>
                <a:sym typeface="Marcellus"/>
              </a:rPr>
              <a:t>We will be using the Deep Learning Models such as Convolutional Neural Networks (CNNs), Recurrent Neural Networks (RNNs), and Multilayer Perceptrons (MLPs) in developing an Advanced Food Recognition and Calorie Tracking System. </a:t>
            </a:r>
            <a:endParaRPr sz="1300">
              <a:latin typeface="Marcellus"/>
              <a:ea typeface="Marcellus"/>
              <a:cs typeface="Marcellus"/>
              <a:sym typeface="Marcellus"/>
            </a:endParaRPr>
          </a:p>
          <a:p>
            <a:pPr indent="0" lvl="0" marL="0" rtl="0" algn="l">
              <a:lnSpc>
                <a:spcPct val="115000"/>
              </a:lnSpc>
              <a:spcBef>
                <a:spcPts val="1200"/>
              </a:spcBef>
              <a:spcAft>
                <a:spcPts val="0"/>
              </a:spcAft>
              <a:buSzPts val="1200"/>
              <a:buNone/>
            </a:pPr>
            <a:r>
              <a:rPr lang="en" sz="1300">
                <a:latin typeface="Marcellus"/>
                <a:ea typeface="Marcellus"/>
                <a:cs typeface="Marcellus"/>
                <a:sym typeface="Marcellus"/>
              </a:rPr>
              <a:t>CNNs are great for image classification in food recognition, RNNs handle sequential data for tasks like analyzing cooking processes, and MLPs integrate features or process structured data. Together, these models enable accurate food recognition and calorie tracking.</a:t>
            </a:r>
            <a:endParaRPr sz="1300">
              <a:latin typeface="Marcellus"/>
              <a:ea typeface="Marcellus"/>
              <a:cs typeface="Marcellus"/>
              <a:sym typeface="Marcellus"/>
            </a:endParaRPr>
          </a:p>
          <a:p>
            <a:pPr indent="-311150" lvl="0" marL="457200" rtl="0" algn="l">
              <a:lnSpc>
                <a:spcPct val="115000"/>
              </a:lnSpc>
              <a:spcBef>
                <a:spcPts val="1400"/>
              </a:spcBef>
              <a:spcAft>
                <a:spcPts val="0"/>
              </a:spcAft>
              <a:buClr>
                <a:srgbClr val="000000"/>
              </a:buClr>
              <a:buSzPts val="1300"/>
              <a:buFont typeface="Arial"/>
              <a:buAutoNum type="arabicPeriod"/>
            </a:pPr>
            <a:r>
              <a:rPr b="1" lang="en" sz="1300">
                <a:solidFill>
                  <a:srgbClr val="000000"/>
                </a:solidFill>
                <a:latin typeface="Marcellus"/>
                <a:ea typeface="Marcellus"/>
                <a:cs typeface="Marcellus"/>
                <a:sym typeface="Marcellus"/>
              </a:rPr>
              <a:t>Image Augmentation:</a:t>
            </a:r>
            <a:r>
              <a:rPr lang="en" sz="1300">
                <a:solidFill>
                  <a:srgbClr val="000000"/>
                </a:solidFill>
                <a:latin typeface="Marcellus"/>
                <a:ea typeface="Marcellus"/>
                <a:cs typeface="Marcellus"/>
                <a:sym typeface="Marcellus"/>
              </a:rPr>
              <a:t> Apply techniques such as rotation, flipping, and scaling to artificially expand the dataset. Data augmentation helps in improving the model's robustness and generalization capabilities.</a:t>
            </a:r>
            <a:br>
              <a:rPr lang="en" sz="1300">
                <a:solidFill>
                  <a:srgbClr val="000000"/>
                </a:solidFill>
                <a:latin typeface="Marcellus"/>
                <a:ea typeface="Marcellus"/>
                <a:cs typeface="Marcellus"/>
                <a:sym typeface="Marcellus"/>
              </a:rPr>
            </a:br>
            <a:endParaRPr sz="1300">
              <a:solidFill>
                <a:srgbClr val="000000"/>
              </a:solidFill>
              <a:latin typeface="Marcellus"/>
              <a:ea typeface="Marcellus"/>
              <a:cs typeface="Marcellus"/>
              <a:sym typeface="Marcellus"/>
            </a:endParaRPr>
          </a:p>
          <a:p>
            <a:pPr indent="-311150" lvl="0" marL="457200" rtl="0" algn="l">
              <a:lnSpc>
                <a:spcPct val="115000"/>
              </a:lnSpc>
              <a:spcBef>
                <a:spcPts val="0"/>
              </a:spcBef>
              <a:spcAft>
                <a:spcPts val="0"/>
              </a:spcAft>
              <a:buClr>
                <a:srgbClr val="000000"/>
              </a:buClr>
              <a:buSzPts val="1300"/>
              <a:buFont typeface="Arial"/>
              <a:buAutoNum type="arabicPeriod"/>
            </a:pPr>
            <a:r>
              <a:rPr b="1" lang="en" sz="1300">
                <a:solidFill>
                  <a:srgbClr val="000000"/>
                </a:solidFill>
                <a:latin typeface="Marcellus"/>
                <a:ea typeface="Marcellus"/>
                <a:cs typeface="Marcellus"/>
                <a:sym typeface="Marcellus"/>
              </a:rPr>
              <a:t>Normalization:</a:t>
            </a:r>
            <a:r>
              <a:rPr lang="en" sz="1300">
                <a:solidFill>
                  <a:srgbClr val="000000"/>
                </a:solidFill>
                <a:latin typeface="Marcellus"/>
                <a:ea typeface="Marcellus"/>
                <a:cs typeface="Marcellus"/>
                <a:sym typeface="Marcellus"/>
              </a:rPr>
              <a:t> Scale pixel values to a range of </a:t>
            </a:r>
            <a:r>
              <a:rPr lang="en" sz="1300">
                <a:solidFill>
                  <a:srgbClr val="000000"/>
                </a:solidFill>
                <a:latin typeface="Arial"/>
                <a:ea typeface="Arial"/>
                <a:cs typeface="Arial"/>
                <a:sym typeface="Arial"/>
              </a:rPr>
              <a:t>0 to 1 </a:t>
            </a:r>
            <a:r>
              <a:rPr lang="en" sz="1300">
                <a:solidFill>
                  <a:srgbClr val="000000"/>
                </a:solidFill>
                <a:latin typeface="Marcellus"/>
                <a:ea typeface="Marcellus"/>
                <a:cs typeface="Marcellus"/>
                <a:sym typeface="Marcellus"/>
              </a:rPr>
              <a:t>or standardize them to have a mean of </a:t>
            </a:r>
            <a:r>
              <a:rPr lang="en" sz="1300">
                <a:solidFill>
                  <a:srgbClr val="000000"/>
                </a:solidFill>
                <a:latin typeface="Arial"/>
                <a:ea typeface="Arial"/>
                <a:cs typeface="Arial"/>
                <a:sym typeface="Arial"/>
              </a:rPr>
              <a:t>0 </a:t>
            </a:r>
            <a:r>
              <a:rPr lang="en" sz="1300">
                <a:solidFill>
                  <a:srgbClr val="000000"/>
                </a:solidFill>
                <a:latin typeface="Marcellus"/>
                <a:ea typeface="Marcellus"/>
                <a:cs typeface="Marcellus"/>
                <a:sym typeface="Marcellus"/>
              </a:rPr>
              <a:t>and a standard deviation of 1. Normalization accelerates the convergence of the training process and leads to better performance.</a:t>
            </a:r>
            <a:br>
              <a:rPr lang="en" sz="1300">
                <a:solidFill>
                  <a:srgbClr val="000000"/>
                </a:solidFill>
                <a:latin typeface="Marcellus"/>
                <a:ea typeface="Marcellus"/>
                <a:cs typeface="Marcellus"/>
                <a:sym typeface="Marcellus"/>
              </a:rPr>
            </a:br>
            <a:endParaRPr sz="1300">
              <a:solidFill>
                <a:srgbClr val="000000"/>
              </a:solidFill>
              <a:latin typeface="Marcellus"/>
              <a:ea typeface="Marcellus"/>
              <a:cs typeface="Marcellus"/>
              <a:sym typeface="Marcellus"/>
            </a:endParaRPr>
          </a:p>
          <a:p>
            <a:pPr indent="-311150" lvl="0" marL="457200" rtl="0" algn="l">
              <a:lnSpc>
                <a:spcPct val="115000"/>
              </a:lnSpc>
              <a:spcBef>
                <a:spcPts val="0"/>
              </a:spcBef>
              <a:spcAft>
                <a:spcPts val="0"/>
              </a:spcAft>
              <a:buClr>
                <a:srgbClr val="000000"/>
              </a:buClr>
              <a:buSzPts val="1300"/>
              <a:buFont typeface="Arial"/>
              <a:buAutoNum type="arabicPeriod"/>
            </a:pPr>
            <a:r>
              <a:rPr b="1" lang="en" sz="1300">
                <a:solidFill>
                  <a:srgbClr val="000000"/>
                </a:solidFill>
                <a:latin typeface="Marcellus"/>
                <a:ea typeface="Marcellus"/>
                <a:cs typeface="Marcellus"/>
                <a:sym typeface="Marcellus"/>
              </a:rPr>
              <a:t>Sequence Formatting:</a:t>
            </a:r>
            <a:r>
              <a:rPr lang="en" sz="1300">
                <a:solidFill>
                  <a:srgbClr val="000000"/>
                </a:solidFill>
                <a:latin typeface="Marcellus"/>
                <a:ea typeface="Marcellus"/>
                <a:cs typeface="Marcellus"/>
                <a:sym typeface="Marcellus"/>
              </a:rPr>
              <a:t> For models that require sequential input, such as Recurrent Neural Networks (RNNs), format the data into sequences. This step is essential for models that process data in a temporal or sequential manner.</a:t>
            </a:r>
            <a:endParaRPr sz="1300">
              <a:latin typeface="Marcellus"/>
              <a:ea typeface="Marcellus"/>
              <a:cs typeface="Marcellus"/>
              <a:sym typeface="Marcellus"/>
            </a:endParaRPr>
          </a:p>
          <a:p>
            <a:pPr indent="0" lvl="0" marL="0" rtl="0" algn="just">
              <a:lnSpc>
                <a:spcPct val="115000"/>
              </a:lnSpc>
              <a:spcBef>
                <a:spcPts val="1400"/>
              </a:spcBef>
              <a:spcAft>
                <a:spcPts val="1200"/>
              </a:spcAft>
              <a:buSzPts val="1200"/>
              <a:buNone/>
            </a:pPr>
            <a:r>
              <a:t/>
            </a:r>
            <a:endParaRPr sz="1300">
              <a:latin typeface="Marcellus"/>
              <a:ea typeface="Marcellus"/>
              <a:cs typeface="Marcellus"/>
              <a:sym typeface="Marcellus"/>
            </a:endParaRPr>
          </a:p>
        </p:txBody>
      </p:sp>
      <p:sp>
        <p:nvSpPr>
          <p:cNvPr id="533" name="Google Shape;533;p34"/>
          <p:cNvSpPr txBox="1"/>
          <p:nvPr/>
        </p:nvSpPr>
        <p:spPr>
          <a:xfrm>
            <a:off x="6091725" y="4837200"/>
            <a:ext cx="30522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Thejaswini Mundargi</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5"/>
          <p:cNvSpPr txBox="1"/>
          <p:nvPr>
            <p:ph type="title"/>
          </p:nvPr>
        </p:nvSpPr>
        <p:spPr>
          <a:xfrm>
            <a:off x="720000" y="-125775"/>
            <a:ext cx="6012300" cy="84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3000"/>
              <a:buNone/>
            </a:pPr>
            <a:r>
              <a:rPr b="1" lang="en" sz="1500">
                <a:solidFill>
                  <a:srgbClr val="000000"/>
                </a:solidFill>
              </a:rPr>
              <a:t>Developing a machine learning model for calorie estimation from food images involves several key steps:</a:t>
            </a:r>
            <a:endParaRPr b="1" sz="1500">
              <a:solidFill>
                <a:srgbClr val="000000"/>
              </a:solidFill>
            </a:endParaRPr>
          </a:p>
          <a:p>
            <a:pPr indent="0" lvl="0" marL="0" rtl="0" algn="l">
              <a:lnSpc>
                <a:spcPct val="100000"/>
              </a:lnSpc>
              <a:spcBef>
                <a:spcPts val="1200"/>
              </a:spcBef>
              <a:spcAft>
                <a:spcPts val="0"/>
              </a:spcAft>
              <a:buSzPts val="3000"/>
              <a:buNone/>
            </a:pPr>
            <a:r>
              <a:t/>
            </a:r>
            <a:endParaRPr sz="3600"/>
          </a:p>
        </p:txBody>
      </p:sp>
      <p:sp>
        <p:nvSpPr>
          <p:cNvPr id="539" name="Google Shape;539;p35"/>
          <p:cNvSpPr txBox="1"/>
          <p:nvPr>
            <p:ph idx="1" type="body"/>
          </p:nvPr>
        </p:nvSpPr>
        <p:spPr>
          <a:xfrm>
            <a:off x="704850" y="720225"/>
            <a:ext cx="7734300" cy="4079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Dataset Collection: </a:t>
            </a:r>
            <a:r>
              <a:rPr lang="en" sz="1100">
                <a:solidFill>
                  <a:srgbClr val="000000"/>
                </a:solidFill>
                <a:latin typeface="Marcellus"/>
                <a:ea typeface="Marcellus"/>
                <a:cs typeface="Marcellus"/>
                <a:sym typeface="Marcellus"/>
              </a:rPr>
              <a:t>To gather a diverse set of food images, each labeled with its corresponding calorie content. Public datasets like Food-101 or custom datasets can be utilized.</a:t>
            </a:r>
            <a:br>
              <a:rPr lang="en" sz="1100">
                <a:solidFill>
                  <a:srgbClr val="000000"/>
                </a:solidFill>
                <a:latin typeface="Marcellus"/>
                <a:ea typeface="Marcellus"/>
                <a:cs typeface="Marcellus"/>
                <a:sym typeface="Marcellus"/>
              </a:rPr>
            </a:br>
            <a:endParaRPr sz="1100">
              <a:solidFill>
                <a:srgbClr val="000000"/>
              </a:solidFill>
              <a:latin typeface="Marcellus"/>
              <a:ea typeface="Marcellus"/>
              <a:cs typeface="Marcellus"/>
              <a:sym typeface="Marcellus"/>
            </a:endParaRPr>
          </a:p>
          <a:p>
            <a:pPr indent="-298450" lvl="0" marL="457200" rtl="0" algn="l">
              <a:lnSpc>
                <a:spcPct val="115000"/>
              </a:lnSpc>
              <a:spcBef>
                <a:spcPts val="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Data Preprocessing: </a:t>
            </a:r>
            <a:r>
              <a:rPr lang="en" sz="1100">
                <a:solidFill>
                  <a:srgbClr val="000000"/>
                </a:solidFill>
                <a:latin typeface="Marcellus"/>
                <a:ea typeface="Marcellus"/>
                <a:cs typeface="Marcellus"/>
                <a:sym typeface="Marcellus"/>
              </a:rPr>
              <a:t>To prepare the images for model training by resizing them to a consistent dimension, normalizing pixel values, and applying data augmentation techniques such as rotation and flipping to enhance model robustness.</a:t>
            </a:r>
            <a:br>
              <a:rPr lang="en" sz="1100">
                <a:solidFill>
                  <a:srgbClr val="000000"/>
                </a:solidFill>
                <a:latin typeface="Marcellus"/>
                <a:ea typeface="Marcellus"/>
                <a:cs typeface="Marcellus"/>
                <a:sym typeface="Marcellus"/>
              </a:rPr>
            </a:br>
            <a:endParaRPr sz="1100">
              <a:solidFill>
                <a:srgbClr val="000000"/>
              </a:solidFill>
              <a:latin typeface="Marcellus"/>
              <a:ea typeface="Marcellus"/>
              <a:cs typeface="Marcellus"/>
              <a:sym typeface="Marcellus"/>
            </a:endParaRPr>
          </a:p>
          <a:p>
            <a:pPr indent="-298450" lvl="0" marL="457200" rtl="0" algn="l">
              <a:lnSpc>
                <a:spcPct val="115000"/>
              </a:lnSpc>
              <a:spcBef>
                <a:spcPts val="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Model Selection: </a:t>
            </a:r>
            <a:r>
              <a:rPr lang="en" sz="1100">
                <a:solidFill>
                  <a:srgbClr val="000000"/>
                </a:solidFill>
                <a:latin typeface="Marcellus"/>
                <a:ea typeface="Marcellus"/>
                <a:cs typeface="Marcellus"/>
                <a:sym typeface="Marcellus"/>
              </a:rPr>
              <a:t>To choose an appropriate machine learning model, such as Convolutional Neural Networks (CNNs), known for their effectiveness in image classification tasks.</a:t>
            </a:r>
            <a:br>
              <a:rPr lang="en" sz="1100">
                <a:solidFill>
                  <a:srgbClr val="000000"/>
                </a:solidFill>
                <a:latin typeface="Marcellus"/>
                <a:ea typeface="Marcellus"/>
                <a:cs typeface="Marcellus"/>
                <a:sym typeface="Marcellus"/>
              </a:rPr>
            </a:br>
            <a:endParaRPr sz="1100">
              <a:solidFill>
                <a:srgbClr val="000000"/>
              </a:solidFill>
              <a:latin typeface="Marcellus"/>
              <a:ea typeface="Marcellus"/>
              <a:cs typeface="Marcellus"/>
              <a:sym typeface="Marcellus"/>
            </a:endParaRPr>
          </a:p>
          <a:p>
            <a:pPr indent="-298450" lvl="0" marL="457200" rtl="0" algn="l">
              <a:lnSpc>
                <a:spcPct val="115000"/>
              </a:lnSpc>
              <a:spcBef>
                <a:spcPts val="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Model Training: </a:t>
            </a:r>
            <a:r>
              <a:rPr lang="en" sz="1100">
                <a:solidFill>
                  <a:srgbClr val="000000"/>
                </a:solidFill>
                <a:latin typeface="Marcellus"/>
                <a:ea typeface="Marcellus"/>
                <a:cs typeface="Marcellus"/>
                <a:sym typeface="Marcellus"/>
              </a:rPr>
              <a:t>To train the selected model on the preprocessed dataset, adjusting hyperparameters to optimize performance.</a:t>
            </a:r>
            <a:br>
              <a:rPr lang="en" sz="1100">
                <a:solidFill>
                  <a:srgbClr val="000000"/>
                </a:solidFill>
                <a:latin typeface="Marcellus"/>
                <a:ea typeface="Marcellus"/>
                <a:cs typeface="Marcellus"/>
                <a:sym typeface="Marcellus"/>
              </a:rPr>
            </a:br>
            <a:endParaRPr sz="1100">
              <a:solidFill>
                <a:srgbClr val="000000"/>
              </a:solidFill>
              <a:latin typeface="Marcellus"/>
              <a:ea typeface="Marcellus"/>
              <a:cs typeface="Marcellus"/>
              <a:sym typeface="Marcellus"/>
            </a:endParaRPr>
          </a:p>
          <a:p>
            <a:pPr indent="-298450" lvl="0" marL="457200" rtl="0" algn="l">
              <a:lnSpc>
                <a:spcPct val="115000"/>
              </a:lnSpc>
              <a:spcBef>
                <a:spcPts val="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Model Evaluation:</a:t>
            </a:r>
            <a:r>
              <a:rPr lang="en" sz="1100">
                <a:solidFill>
                  <a:srgbClr val="000000"/>
                </a:solidFill>
                <a:latin typeface="Marcellus"/>
                <a:ea typeface="Marcellus"/>
                <a:cs typeface="Marcellus"/>
                <a:sym typeface="Marcellus"/>
              </a:rPr>
              <a:t> To assess the model's accuracy and generalization capabilities using validation and test datasets.</a:t>
            </a:r>
            <a:br>
              <a:rPr lang="en" sz="1100">
                <a:solidFill>
                  <a:srgbClr val="000000"/>
                </a:solidFill>
                <a:latin typeface="Marcellus"/>
                <a:ea typeface="Marcellus"/>
                <a:cs typeface="Marcellus"/>
                <a:sym typeface="Marcellus"/>
              </a:rPr>
            </a:br>
            <a:endParaRPr sz="1100">
              <a:solidFill>
                <a:srgbClr val="000000"/>
              </a:solidFill>
              <a:latin typeface="Marcellus"/>
              <a:ea typeface="Marcellus"/>
              <a:cs typeface="Marcellus"/>
              <a:sym typeface="Marcellus"/>
            </a:endParaRPr>
          </a:p>
          <a:p>
            <a:pPr indent="-298450" lvl="0" marL="457200" rtl="0" algn="l">
              <a:lnSpc>
                <a:spcPct val="115000"/>
              </a:lnSpc>
              <a:spcBef>
                <a:spcPts val="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Calorie Estimation: </a:t>
            </a:r>
            <a:r>
              <a:rPr lang="en" sz="1100">
                <a:solidFill>
                  <a:srgbClr val="000000"/>
                </a:solidFill>
                <a:latin typeface="Marcellus"/>
                <a:ea typeface="Marcellus"/>
                <a:cs typeface="Marcellus"/>
                <a:sym typeface="Marcellus"/>
              </a:rPr>
              <a:t>To implement the trained model to predict calorie content from new food images.</a:t>
            </a:r>
            <a:br>
              <a:rPr lang="en" sz="1100">
                <a:solidFill>
                  <a:srgbClr val="000000"/>
                </a:solidFill>
                <a:latin typeface="Marcellus"/>
                <a:ea typeface="Marcellus"/>
                <a:cs typeface="Marcellus"/>
                <a:sym typeface="Marcellus"/>
              </a:rPr>
            </a:br>
            <a:endParaRPr sz="1100">
              <a:solidFill>
                <a:srgbClr val="000000"/>
              </a:solidFill>
              <a:latin typeface="Marcellus"/>
              <a:ea typeface="Marcellus"/>
              <a:cs typeface="Marcellus"/>
              <a:sym typeface="Marcellus"/>
            </a:endParaRPr>
          </a:p>
          <a:p>
            <a:pPr indent="-298450" lvl="0" marL="457200" rtl="0" algn="l">
              <a:lnSpc>
                <a:spcPct val="115000"/>
              </a:lnSpc>
              <a:spcBef>
                <a:spcPts val="0"/>
              </a:spcBef>
              <a:spcAft>
                <a:spcPts val="0"/>
              </a:spcAft>
              <a:buClr>
                <a:srgbClr val="000000"/>
              </a:buClr>
              <a:buSzPts val="1100"/>
              <a:buFont typeface="Arial"/>
              <a:buAutoNum type="arabicPeriod"/>
            </a:pPr>
            <a:r>
              <a:rPr b="1" lang="en" sz="1100">
                <a:solidFill>
                  <a:srgbClr val="000000"/>
                </a:solidFill>
                <a:latin typeface="Marcellus"/>
                <a:ea typeface="Marcellus"/>
                <a:cs typeface="Marcellus"/>
                <a:sym typeface="Marcellus"/>
              </a:rPr>
              <a:t>Integration and Deployment: </a:t>
            </a:r>
            <a:r>
              <a:rPr lang="en" sz="1100">
                <a:solidFill>
                  <a:srgbClr val="000000"/>
                </a:solidFill>
                <a:latin typeface="Marcellus"/>
                <a:ea typeface="Marcellus"/>
                <a:cs typeface="Marcellus"/>
                <a:sym typeface="Marcellus"/>
              </a:rPr>
              <a:t>To develop an application or interface that allows users to input food images and receive calorie estimates, facilitating practical use of the model.</a:t>
            </a:r>
            <a:endParaRPr>
              <a:latin typeface="Marcellus"/>
              <a:ea typeface="Marcellus"/>
              <a:cs typeface="Marcellus"/>
              <a:sym typeface="Marcellus"/>
            </a:endParaRPr>
          </a:p>
        </p:txBody>
      </p:sp>
      <p:sp>
        <p:nvSpPr>
          <p:cNvPr id="540" name="Google Shape;540;p35"/>
          <p:cNvSpPr txBox="1"/>
          <p:nvPr/>
        </p:nvSpPr>
        <p:spPr>
          <a:xfrm>
            <a:off x="6091725" y="4837200"/>
            <a:ext cx="30522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ulish"/>
                <a:ea typeface="Mulish"/>
                <a:cs typeface="Mulish"/>
                <a:sym typeface="Mulish"/>
              </a:rPr>
              <a:t>Created by : </a:t>
            </a:r>
            <a:r>
              <a:rPr b="0" i="0" lang="en" sz="1300" u="none" cap="none" strike="noStrike">
                <a:solidFill>
                  <a:schemeClr val="dk1"/>
                </a:solidFill>
                <a:latin typeface="Marcellus"/>
                <a:ea typeface="Marcellus"/>
                <a:cs typeface="Marcellus"/>
                <a:sym typeface="Marcellus"/>
              </a:rPr>
              <a:t>Thejaswini Mundargi</a:t>
            </a:r>
            <a:endParaRPr b="0" i="0" sz="1200" u="none" cap="none" strike="noStrike">
              <a:solidFill>
                <a:schemeClr val="dk1"/>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y Nutrition Coach Portfolio by Slidesgo">
  <a:themeElements>
    <a:clrScheme name="Simple Light">
      <a:dk1>
        <a:srgbClr val="173505"/>
      </a:dk1>
      <a:lt1>
        <a:srgbClr val="FBF7E4"/>
      </a:lt1>
      <a:dk2>
        <a:srgbClr val="F5F1CD"/>
      </a:dk2>
      <a:lt2>
        <a:srgbClr val="FFC95C"/>
      </a:lt2>
      <a:accent1>
        <a:srgbClr val="EF9821"/>
      </a:accent1>
      <a:accent2>
        <a:srgbClr val="F46B24"/>
      </a:accent2>
      <a:accent3>
        <a:srgbClr val="C92E52"/>
      </a:accent3>
      <a:accent4>
        <a:srgbClr val="96AE6D"/>
      </a:accent4>
      <a:accent5>
        <a:srgbClr val="7C9853"/>
      </a:accent5>
      <a:accent6>
        <a:srgbClr val="425422"/>
      </a:accent6>
      <a:hlink>
        <a:srgbClr val="173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